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0" r:id="rId3"/>
    <p:sldId id="261" r:id="rId4"/>
    <p:sldId id="257" r:id="rId5"/>
    <p:sldId id="258" r:id="rId6"/>
    <p:sldId id="263" r:id="rId7"/>
    <p:sldId id="264" r:id="rId8"/>
    <p:sldId id="265" r:id="rId9"/>
    <p:sldId id="266" r:id="rId10"/>
    <p:sldId id="267" r:id="rId11"/>
    <p:sldId id="268" r:id="rId12"/>
    <p:sldId id="269" r:id="rId13"/>
    <p:sldId id="270" r:id="rId14"/>
    <p:sldId id="271"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F9F9C0BB-FC80-400D-9B38-F24F7CFA8C28}">
          <p14:sldIdLst>
            <p14:sldId id="256"/>
            <p14:sldId id="260"/>
            <p14:sldId id="261"/>
            <p14:sldId id="257"/>
            <p14:sldId id="258"/>
            <p14:sldId id="263"/>
            <p14:sldId id="264"/>
            <p14:sldId id="265"/>
            <p14:sldId id="266"/>
            <p14:sldId id="267"/>
            <p14:sldId id="268"/>
            <p14:sldId id="269"/>
            <p14:sldId id="270"/>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14" autoAdjust="0"/>
  </p:normalViewPr>
  <p:slideViewPr>
    <p:cSldViewPr snapToGrid="0">
      <p:cViewPr varScale="1">
        <p:scale>
          <a:sx n="89" d="100"/>
          <a:sy n="89" d="100"/>
        </p:scale>
        <p:origin x="13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FAC105-550B-41F6-B44B-70DA642EEC0D}" type="datetimeFigureOut">
              <a:rPr lang="ru-RU" smtClean="0"/>
              <a:t>20.04.2023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80DFA7-F5CE-461D-B80F-F4F6912351AA}" type="slidenum">
              <a:rPr lang="ru-RU" smtClean="0"/>
              <a:t>‹#›</a:t>
            </a:fld>
            <a:endParaRPr lang="ru-RU"/>
          </a:p>
        </p:txBody>
      </p:sp>
    </p:spTree>
    <p:extLst>
      <p:ext uri="{BB962C8B-B14F-4D97-AF65-F5344CB8AC3E}">
        <p14:creationId xmlns:p14="http://schemas.microsoft.com/office/powerpoint/2010/main" val="134245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580DFA7-F5CE-461D-B80F-F4F6912351AA}" type="slidenum">
              <a:rPr lang="ru-RU" smtClean="0"/>
              <a:t>1</a:t>
            </a:fld>
            <a:endParaRPr lang="ru-RU"/>
          </a:p>
        </p:txBody>
      </p:sp>
    </p:spTree>
    <p:extLst>
      <p:ext uri="{BB962C8B-B14F-4D97-AF65-F5344CB8AC3E}">
        <p14:creationId xmlns:p14="http://schemas.microsoft.com/office/powerpoint/2010/main" val="1129021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580DFA7-F5CE-461D-B80F-F4F6912351AA}" type="slidenum">
              <a:rPr lang="ru-RU" smtClean="0"/>
              <a:t>11</a:t>
            </a:fld>
            <a:endParaRPr lang="ru-RU"/>
          </a:p>
        </p:txBody>
      </p:sp>
    </p:spTree>
    <p:extLst>
      <p:ext uri="{BB962C8B-B14F-4D97-AF65-F5344CB8AC3E}">
        <p14:creationId xmlns:p14="http://schemas.microsoft.com/office/powerpoint/2010/main" val="2544610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Thursday, April 20, 2023</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10753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Thursday, April 20, 2023</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113052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Thursday, April 20, 2023</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809537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Thursday, April 20, 2023</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039336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Thursday, April 20, 2023</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251935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Thursday, April 20, 2023</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96605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Thursday, April 20, 2023</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6440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Thursday, April 20, 2023</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94829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Thursday, April 20, 2023</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199532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Thursday, April 20, 2023</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682658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Thursday, April 20, 2023</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959090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Thursday, April 20, 2023</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13124643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CE9E2ED-2BB1-46AE-A037-86EC1BF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E7971520-75FB-A49E-C425-F176BAECA1C0}"/>
              </a:ext>
            </a:extLst>
          </p:cNvPr>
          <p:cNvSpPr>
            <a:spLocks noGrp="1"/>
          </p:cNvSpPr>
          <p:nvPr>
            <p:ph type="ctrTitle"/>
          </p:nvPr>
        </p:nvSpPr>
        <p:spPr>
          <a:xfrm>
            <a:off x="947813" y="1373110"/>
            <a:ext cx="5125968" cy="4111773"/>
          </a:xfrm>
        </p:spPr>
        <p:txBody>
          <a:bodyPr anchor="t">
            <a:normAutofit/>
          </a:bodyPr>
          <a:lstStyle/>
          <a:p>
            <a:pPr algn="l">
              <a:lnSpc>
                <a:spcPct val="90000"/>
              </a:lnSpc>
            </a:pPr>
            <a:r>
              <a:rPr lang="ru-RU" sz="3600" dirty="0"/>
              <a:t>Иван Константинович Айвазовский</a:t>
            </a:r>
            <a:br>
              <a:rPr lang="ru-RU" sz="3600" dirty="0"/>
            </a:br>
            <a:r>
              <a:rPr lang="ru-RU" sz="3600" dirty="0"/>
              <a:t>  (1817-1900)</a:t>
            </a:r>
          </a:p>
        </p:txBody>
      </p:sp>
      <p:sp>
        <p:nvSpPr>
          <p:cNvPr id="23" name="Rectangle 2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7" y="-3"/>
            <a:ext cx="3611463" cy="6858000"/>
          </a:xfrm>
          <a:prstGeom prst="rect">
            <a:avLst/>
          </a:prstGeom>
          <a:gradFill>
            <a:gsLst>
              <a:gs pos="0">
                <a:schemeClr val="accent5">
                  <a:alpha val="77000"/>
                </a:schemeClr>
              </a:gs>
              <a:gs pos="100000">
                <a:schemeClr val="tx2">
                  <a:lumMod val="50000"/>
                  <a:lumOff val="50000"/>
                  <a:alpha val="52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2000">
                <a:schemeClr val="accent2">
                  <a:alpha val="69000"/>
                </a:schemeClr>
              </a:gs>
              <a:gs pos="99000">
                <a:schemeClr val="accent4">
                  <a:alpha val="74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426853" y="-345671"/>
            <a:ext cx="3429002" cy="4120348"/>
          </a:xfrm>
          <a:prstGeom prst="rect">
            <a:avLst/>
          </a:prstGeom>
          <a:gradFill>
            <a:gsLst>
              <a:gs pos="0">
                <a:schemeClr val="accent5">
                  <a:alpha val="26000"/>
                </a:schemeClr>
              </a:gs>
              <a:gs pos="49000">
                <a:schemeClr val="tx2">
                  <a:lumMod val="75000"/>
                  <a:lumOff val="25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a:extLst>
              <a:ext uri="{FF2B5EF4-FFF2-40B4-BE49-F238E27FC236}">
                <a16:creationId xmlns:a16="http://schemas.microsoft.com/office/drawing/2014/main" id="{7CFC66F9-7229-6D30-6F7F-2C646C3937AF}"/>
              </a:ext>
            </a:extLst>
          </p:cNvPr>
          <p:cNvPicPr>
            <a:picLocks noChangeAspect="1"/>
          </p:cNvPicPr>
          <p:nvPr/>
        </p:nvPicPr>
        <p:blipFill rotWithShape="1">
          <a:blip r:embed="rId3">
            <a:extLst>
              <a:ext uri="{28A0092B-C50C-407E-A947-70E740481C1C}">
                <a14:useLocalDpi xmlns:a14="http://schemas.microsoft.com/office/drawing/2010/main" val="0"/>
              </a:ext>
            </a:extLst>
          </a:blip>
          <a:srcRect l="44000" r="1" b="1"/>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pic>
        <p:nvPicPr>
          <p:cNvPr id="7" name="Рисунок 6" descr="Изображение выглядит как человек&#10;&#10;Автоматически созданное описание">
            <a:extLst>
              <a:ext uri="{FF2B5EF4-FFF2-40B4-BE49-F238E27FC236}">
                <a16:creationId xmlns:a16="http://schemas.microsoft.com/office/drawing/2014/main" id="{E2EB1BA9-EAAF-171A-F620-6B500BA8E2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0981" y="690279"/>
            <a:ext cx="4762500" cy="5400675"/>
          </a:xfrm>
          <a:prstGeom prst="rect">
            <a:avLst/>
          </a:prstGeom>
        </p:spPr>
      </p:pic>
      <p:sp>
        <p:nvSpPr>
          <p:cNvPr id="4" name="Подзаголовок 3">
            <a:extLst>
              <a:ext uri="{FF2B5EF4-FFF2-40B4-BE49-F238E27FC236}">
                <a16:creationId xmlns:a16="http://schemas.microsoft.com/office/drawing/2014/main" id="{2E529EFE-A702-D26D-EE8F-5732CDBD08D7}"/>
              </a:ext>
            </a:extLst>
          </p:cNvPr>
          <p:cNvSpPr txBox="1">
            <a:spLocks noGrp="1"/>
          </p:cNvSpPr>
          <p:nvPr>
            <p:ph type="subTitle" idx="1"/>
          </p:nvPr>
        </p:nvSpPr>
        <p:spPr>
          <a:xfrm>
            <a:off x="1077686" y="4389438"/>
            <a:ext cx="4503964" cy="1419876"/>
          </a:xfrm>
          <a:prstGeom prst="rect">
            <a:avLst/>
          </a:prstGeom>
          <a:noFill/>
        </p:spPr>
        <p:txBody>
          <a:bodyPr wrap="square" rtlCol="0">
            <a:spAutoFit/>
          </a:bodyPr>
          <a:lstStyle/>
          <a:p>
            <a:r>
              <a:rPr lang="ru-RU" dirty="0">
                <a:solidFill>
                  <a:schemeClr val="accent4">
                    <a:lumMod val="50000"/>
                  </a:schemeClr>
                </a:solidFill>
                <a:latin typeface="Batang" panose="02030600000101010101" pitchFamily="18" charset="-127"/>
                <a:ea typeface="Batang" panose="02030600000101010101" pitchFamily="18" charset="-127"/>
              </a:rPr>
              <a:t>Подготовил преподаватель: Верховых Анна Викторовна</a:t>
            </a:r>
          </a:p>
        </p:txBody>
      </p:sp>
    </p:spTree>
    <p:extLst>
      <p:ext uri="{BB962C8B-B14F-4D97-AF65-F5344CB8AC3E}">
        <p14:creationId xmlns:p14="http://schemas.microsoft.com/office/powerpoint/2010/main" val="405194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3AE8C3-8F65-40F4-BABE-E70F38301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alpha val="78000"/>
                </a:schemeClr>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FC4764-B8D5-4F87-95DB-3125B2D12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9728" y="59346"/>
            <a:ext cx="4156527" cy="4037836"/>
          </a:xfrm>
          <a:prstGeom prst="rect">
            <a:avLst/>
          </a:prstGeom>
          <a:gradFill>
            <a:gsLst>
              <a:gs pos="0">
                <a:schemeClr val="accent5">
                  <a:alpha val="47000"/>
                </a:schemeClr>
              </a:gs>
              <a:gs pos="100000">
                <a:schemeClr val="accent4">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C1654F-94F5-497E-8ECF-F2A7E84D6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8313" y="3587284"/>
            <a:ext cx="2501977" cy="4038601"/>
          </a:xfrm>
          <a:prstGeom prst="rect">
            <a:avLst/>
          </a:prstGeom>
          <a:gradFill>
            <a:gsLst>
              <a:gs pos="0">
                <a:schemeClr val="accent5">
                  <a:lumMod val="60000"/>
                  <a:lumOff val="40000"/>
                  <a:alpha val="0"/>
                </a:schemeClr>
              </a:gs>
              <a:gs pos="99000">
                <a:schemeClr val="accent2">
                  <a:alpha val="7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5254" y="969296"/>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Заголовок 1">
            <a:extLst>
              <a:ext uri="{FF2B5EF4-FFF2-40B4-BE49-F238E27FC236}">
                <a16:creationId xmlns:a16="http://schemas.microsoft.com/office/drawing/2014/main" id="{FF26BC49-1280-9DCE-B769-D42CB1D73A79}"/>
              </a:ext>
            </a:extLst>
          </p:cNvPr>
          <p:cNvSpPr>
            <a:spLocks noGrp="1"/>
          </p:cNvSpPr>
          <p:nvPr>
            <p:ph type="title"/>
          </p:nvPr>
        </p:nvSpPr>
        <p:spPr>
          <a:xfrm>
            <a:off x="-3431" y="-467243"/>
            <a:ext cx="4037836" cy="7052035"/>
          </a:xfrm>
        </p:spPr>
        <p:txBody>
          <a:bodyPr anchor="b">
            <a:normAutofit fontScale="90000"/>
          </a:bodyPr>
          <a:lstStyle/>
          <a:p>
            <a:pPr algn="ctr"/>
            <a:r>
              <a:rPr lang="ru-RU" sz="1400" i="0" dirty="0">
                <a:solidFill>
                  <a:srgbClr val="222222"/>
                </a:solidFill>
                <a:effectLst>
                  <a:outerShdw blurRad="38100" dist="38100" dir="2700000" algn="tl">
                    <a:srgbClr val="000000">
                      <a:alpha val="43137"/>
                    </a:srgbClr>
                  </a:outerShdw>
                </a:effectLst>
                <a:latin typeface="Arial Black" panose="020B0A04020102020204" pitchFamily="34" charset="0"/>
              </a:rPr>
              <a:t>«</a:t>
            </a:r>
            <a:r>
              <a:rPr lang="ru-RU" sz="1400" i="0" dirty="0" err="1">
                <a:solidFill>
                  <a:srgbClr val="222222"/>
                </a:solidFill>
                <a:effectLst>
                  <a:outerShdw blurRad="38100" dist="38100" dir="2700000" algn="tl">
                    <a:srgbClr val="000000">
                      <a:alpha val="43137"/>
                    </a:srgbClr>
                  </a:outerShdw>
                </a:effectLst>
                <a:latin typeface="Arial Black" panose="020B0A04020102020204" pitchFamily="34" charset="0"/>
              </a:rPr>
              <a:t>Наваринский</a:t>
            </a:r>
            <a:r>
              <a:rPr lang="ru-RU" sz="1400" i="0" dirty="0">
                <a:solidFill>
                  <a:srgbClr val="222222"/>
                </a:solidFill>
                <a:effectLst>
                  <a:outerShdw blurRad="38100" dist="38100" dir="2700000" algn="tl">
                    <a:srgbClr val="000000">
                      <a:alpha val="43137"/>
                    </a:srgbClr>
                  </a:outerShdw>
                </a:effectLst>
                <a:latin typeface="Arial Black" panose="020B0A04020102020204" pitchFamily="34" charset="0"/>
              </a:rPr>
              <a:t> бой».</a:t>
            </a:r>
            <a:r>
              <a:rPr lang="ru-RU" sz="1400" b="0" i="0" dirty="0">
                <a:solidFill>
                  <a:srgbClr val="444444"/>
                </a:solidFill>
                <a:effectLst/>
                <a:latin typeface="dinpro"/>
              </a:rPr>
              <a:t> </a:t>
            </a:r>
            <a:r>
              <a:rPr lang="ru-RU" sz="1400" i="0" dirty="0">
                <a:solidFill>
                  <a:schemeClr val="bg2"/>
                </a:solidFill>
                <a:effectLst>
                  <a:outerShdw blurRad="38100" dist="38100" dir="2700000" algn="tl">
                    <a:srgbClr val="000000">
                      <a:alpha val="43137"/>
                    </a:srgbClr>
                  </a:outerShdw>
                </a:effectLst>
                <a:latin typeface="Arial Black" panose="020B0A04020102020204" pitchFamily="34" charset="0"/>
              </a:rPr>
              <a:t>картина, посвященная подвигам русского военно-морского флота.</a:t>
            </a:r>
            <a:r>
              <a:rPr lang="ru-RU" sz="1400" b="0" i="0" dirty="0">
                <a:solidFill>
                  <a:srgbClr val="444444"/>
                </a:solidFill>
                <a:effectLst/>
                <a:latin typeface="dinpro"/>
              </a:rPr>
              <a:t> </a:t>
            </a:r>
            <a:r>
              <a:rPr lang="ru-RU" sz="1400" i="0" dirty="0">
                <a:solidFill>
                  <a:schemeClr val="bg2"/>
                </a:solidFill>
                <a:effectLst>
                  <a:outerShdw blurRad="38100" dist="38100" dir="2700000" algn="tl">
                    <a:srgbClr val="000000">
                      <a:alpha val="43137"/>
                    </a:srgbClr>
                  </a:outerShdw>
                </a:effectLst>
                <a:latin typeface="Arial Black" panose="020B0A04020102020204" pitchFamily="34" charset="0"/>
              </a:rPr>
              <a:t>описывающая драматический момент сражения. Флагманский корабль русского флота «Азов» поврежден, но все равно идет в наступление, демонстрируя зрителю неминуемый исход сражения. Картина отражает битву 1827 года в </a:t>
            </a:r>
            <a:r>
              <a:rPr lang="ru-RU" sz="1400" i="0" dirty="0" err="1">
                <a:solidFill>
                  <a:schemeClr val="bg2"/>
                </a:solidFill>
                <a:effectLst>
                  <a:outerShdw blurRad="38100" dist="38100" dir="2700000" algn="tl">
                    <a:srgbClr val="000000">
                      <a:alpha val="43137"/>
                    </a:srgbClr>
                  </a:outerShdw>
                </a:effectLst>
                <a:latin typeface="Arial Black" panose="020B0A04020102020204" pitchFamily="34" charset="0"/>
              </a:rPr>
              <a:t>Наваринской</a:t>
            </a:r>
            <a:r>
              <a:rPr lang="ru-RU" sz="1400" i="0" dirty="0">
                <a:solidFill>
                  <a:schemeClr val="bg2"/>
                </a:solidFill>
                <a:effectLst>
                  <a:outerShdw blurRad="38100" dist="38100" dir="2700000" algn="tl">
                    <a:srgbClr val="000000">
                      <a:alpha val="43137"/>
                    </a:srgbClr>
                  </a:outerShdw>
                </a:effectLst>
                <a:latin typeface="Arial Black" panose="020B0A04020102020204" pitchFamily="34" charset="0"/>
              </a:rPr>
              <a:t> бухте между турецко-египетским флотом и русской флотилией. Кстати, именно на «Азове» служили будущие адмиралы П.С. Нахимов и В.А. Корнилов. Работа также стала одной из лучших картин Айвазовского</a:t>
            </a:r>
            <a:endParaRPr lang="ru-RU" sz="14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8" name="Content Placeholder 7">
            <a:extLst>
              <a:ext uri="{FF2B5EF4-FFF2-40B4-BE49-F238E27FC236}">
                <a16:creationId xmlns:a16="http://schemas.microsoft.com/office/drawing/2014/main" id="{DAE6190A-EB0C-947D-8D59-9679B9A1A21B}"/>
              </a:ext>
            </a:extLst>
          </p:cNvPr>
          <p:cNvSpPr>
            <a:spLocks noGrp="1"/>
          </p:cNvSpPr>
          <p:nvPr>
            <p:ph idx="1"/>
          </p:nvPr>
        </p:nvSpPr>
        <p:spPr>
          <a:xfrm>
            <a:off x="4581727" y="833535"/>
            <a:ext cx="3025303" cy="5361991"/>
          </a:xfrm>
        </p:spPr>
        <p:txBody>
          <a:bodyPr anchor="ctr">
            <a:normAutofit/>
          </a:bodyPr>
          <a:lstStyle/>
          <a:p>
            <a:endParaRPr lang="en-US" sz="1600"/>
          </a:p>
        </p:txBody>
      </p:sp>
      <p:pic>
        <p:nvPicPr>
          <p:cNvPr id="4" name="Объект 3" descr="Изображение выглядит как день&#10;&#10;Автоматически созданное описание">
            <a:extLst>
              <a:ext uri="{FF2B5EF4-FFF2-40B4-BE49-F238E27FC236}">
                <a16:creationId xmlns:a16="http://schemas.microsoft.com/office/drawing/2014/main" id="{7ED9737B-4C26-0801-EE7D-3EDA4D2EFC7A}"/>
              </a:ext>
            </a:extLst>
          </p:cNvPr>
          <p:cNvPicPr>
            <a:picLocks noChangeAspect="1"/>
          </p:cNvPicPr>
          <p:nvPr/>
        </p:nvPicPr>
        <p:blipFill rotWithShape="1">
          <a:blip r:embed="rId2">
            <a:extLst>
              <a:ext uri="{28A0092B-C50C-407E-A947-70E740481C1C}">
                <a14:useLocalDpi xmlns:a14="http://schemas.microsoft.com/office/drawing/2010/main" val="0"/>
              </a:ext>
            </a:extLst>
          </a:blip>
          <a:srcRect l="41775" r="17150" b="1"/>
          <a:stretch/>
        </p:blipFill>
        <p:spPr>
          <a:xfrm>
            <a:off x="4037454" y="18986"/>
            <a:ext cx="8154546" cy="6857990"/>
          </a:xfrm>
          <a:prstGeom prst="rect">
            <a:avLst/>
          </a:prstGeom>
        </p:spPr>
      </p:pic>
    </p:spTree>
    <p:extLst>
      <p:ext uri="{BB962C8B-B14F-4D97-AF65-F5344CB8AC3E}">
        <p14:creationId xmlns:p14="http://schemas.microsoft.com/office/powerpoint/2010/main" val="3383413915"/>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9382" y="-141912"/>
            <a:ext cx="10241280" cy="1234440"/>
          </a:xfrm>
        </p:spPr>
        <p:txBody>
          <a:bodyPr numCol="1">
            <a:normAutofit/>
          </a:bodyPr>
          <a:lstStyle/>
          <a:p>
            <a:r>
              <a:rPr lang="ru-RU" sz="2000" dirty="0">
                <a:effectLst>
                  <a:outerShdw blurRad="38100" dist="38100" dir="2700000" algn="tl">
                    <a:srgbClr val="000000">
                      <a:alpha val="43137"/>
                    </a:srgbClr>
                  </a:outerShdw>
                </a:effectLst>
              </a:rPr>
              <a:t> сейчас работы художника находятся</a:t>
            </a:r>
            <a:r>
              <a:rPr lang="en-US" sz="2000" dirty="0">
                <a:effectLst>
                  <a:outerShdw blurRad="38100" dist="38100" dir="2700000" algn="tl">
                    <a:srgbClr val="000000">
                      <a:alpha val="43137"/>
                    </a:srgbClr>
                  </a:outerShdw>
                </a:effectLst>
              </a:rPr>
              <a:t>:</a:t>
            </a:r>
            <a:r>
              <a:rPr lang="ru-RU" sz="2000" dirty="0">
                <a:effectLst>
                  <a:outerShdw blurRad="38100" dist="38100" dir="2700000" algn="tl">
                    <a:srgbClr val="000000">
                      <a:alpha val="43137"/>
                    </a:srgbClr>
                  </a:outerShdw>
                </a:effectLst>
              </a:rPr>
              <a:t> в</a:t>
            </a:r>
            <a:r>
              <a:rPr lang="ru-RU" sz="2000" b="0" dirty="0"/>
              <a:t> </a:t>
            </a:r>
            <a:r>
              <a:rPr lang="ru-RU" sz="2000" i="1" dirty="0" err="1">
                <a:effectLst>
                  <a:outerShdw blurRad="38100" dist="38100" dir="2700000" algn="tl">
                    <a:srgbClr val="000000">
                      <a:alpha val="43137"/>
                    </a:srgbClr>
                  </a:outerShdw>
                </a:effectLst>
              </a:rPr>
              <a:t>ГОСУДАРСТВЕННой</a:t>
            </a:r>
            <a:r>
              <a:rPr lang="ru-RU" sz="2000" i="1" dirty="0">
                <a:effectLst>
                  <a:outerShdw blurRad="38100" dist="38100" dir="2700000" algn="tl">
                    <a:srgbClr val="000000">
                      <a:alpha val="43137"/>
                    </a:srgbClr>
                  </a:outerShdw>
                </a:effectLst>
              </a:rPr>
              <a:t> </a:t>
            </a:r>
            <a:r>
              <a:rPr lang="ru-RU" sz="2000" i="1" dirty="0" err="1">
                <a:effectLst>
                  <a:outerShdw blurRad="38100" dist="38100" dir="2700000" algn="tl">
                    <a:srgbClr val="000000">
                      <a:alpha val="43137"/>
                    </a:srgbClr>
                  </a:outerShdw>
                </a:effectLst>
              </a:rPr>
              <a:t>ТРЕТЬЯКОВСкой</a:t>
            </a:r>
            <a:r>
              <a:rPr lang="ru-RU" sz="2000" i="1" dirty="0">
                <a:effectLst>
                  <a:outerShdw blurRad="38100" dist="38100" dir="2700000" algn="tl">
                    <a:srgbClr val="000000">
                      <a:alpha val="43137"/>
                    </a:srgbClr>
                  </a:outerShdw>
                </a:effectLst>
              </a:rPr>
              <a:t>  </a:t>
            </a:r>
            <a:r>
              <a:rPr lang="ru-RU" sz="2000" i="1" dirty="0" err="1">
                <a:effectLst>
                  <a:outerShdw blurRad="38100" dist="38100" dir="2700000" algn="tl">
                    <a:srgbClr val="000000">
                      <a:alpha val="43137"/>
                    </a:srgbClr>
                  </a:outerShdw>
                </a:effectLst>
              </a:rPr>
              <a:t>ГАЛЕРЕи</a:t>
            </a:r>
            <a:endParaRPr lang="ru-RU" sz="2000" i="1" dirty="0">
              <a:effectLst>
                <a:outerShdw blurRad="38100" dist="38100" dir="2700000" algn="tl">
                  <a:srgbClr val="000000">
                    <a:alpha val="43137"/>
                  </a:srgbClr>
                </a:outerShdw>
              </a:effectLst>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5621" y="866900"/>
            <a:ext cx="2802077" cy="4868883"/>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382" y="1412866"/>
            <a:ext cx="4122399" cy="1864723"/>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3776" y="1412866"/>
            <a:ext cx="4275117" cy="1864723"/>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382" y="3538847"/>
            <a:ext cx="4122399" cy="2196936"/>
          </a:xfrm>
          <a:prstGeom prst="rect">
            <a:avLst/>
          </a:prstGeom>
        </p:spPr>
      </p:pic>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3775" y="3597927"/>
            <a:ext cx="4275117" cy="2137856"/>
          </a:xfrm>
          <a:prstGeom prst="rect">
            <a:avLst/>
          </a:prstGeom>
        </p:spPr>
      </p:pic>
    </p:spTree>
    <p:extLst>
      <p:ext uri="{BB962C8B-B14F-4D97-AF65-F5344CB8AC3E}">
        <p14:creationId xmlns:p14="http://schemas.microsoft.com/office/powerpoint/2010/main" val="436993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6566" y="-617220"/>
            <a:ext cx="10241280" cy="1234440"/>
          </a:xfrm>
        </p:spPr>
        <p:txBody>
          <a:bodyPr>
            <a:normAutofit/>
          </a:bodyPr>
          <a:lstStyle/>
          <a:p>
            <a:r>
              <a:rPr lang="ru-RU" sz="2800" i="1" dirty="0"/>
              <a:t>в</a:t>
            </a:r>
            <a:r>
              <a:rPr lang="ru-RU" sz="2800" b="0" dirty="0"/>
              <a:t> </a:t>
            </a:r>
            <a:r>
              <a:rPr lang="ru-RU" sz="2800" i="1" dirty="0" err="1"/>
              <a:t>ГОСУДАРСТВЕнНом</a:t>
            </a:r>
            <a:r>
              <a:rPr lang="ru-RU" sz="2800" i="1" dirty="0"/>
              <a:t> </a:t>
            </a:r>
            <a:r>
              <a:rPr lang="ru-RU" sz="2800" i="1" dirty="0" err="1"/>
              <a:t>РУсСКом</a:t>
            </a:r>
            <a:r>
              <a:rPr lang="ru-RU" sz="2800" i="1" dirty="0"/>
              <a:t> </a:t>
            </a:r>
            <a:r>
              <a:rPr lang="ru-RU" sz="2800" i="1" dirty="0" err="1"/>
              <a:t>МУЗЕе</a:t>
            </a:r>
            <a:endParaRPr lang="ru-RU" sz="2800" i="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28236" y="617220"/>
            <a:ext cx="4063764" cy="5494523"/>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6860" y="3364481"/>
            <a:ext cx="3789315" cy="2418802"/>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9651" y="965301"/>
            <a:ext cx="3789315" cy="2091100"/>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712" y="3364481"/>
            <a:ext cx="3729940" cy="2418802"/>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566" y="965300"/>
            <a:ext cx="3778232" cy="2091100"/>
          </a:xfrm>
          <a:prstGeom prst="rect">
            <a:avLst/>
          </a:prstGeom>
        </p:spPr>
      </p:pic>
    </p:spTree>
    <p:extLst>
      <p:ext uri="{BB962C8B-B14F-4D97-AF65-F5344CB8AC3E}">
        <p14:creationId xmlns:p14="http://schemas.microsoft.com/office/powerpoint/2010/main" val="3527651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815" y="-617220"/>
            <a:ext cx="10241280" cy="1139734"/>
          </a:xfrm>
        </p:spPr>
        <p:txBody>
          <a:bodyPr>
            <a:normAutofit/>
          </a:bodyPr>
          <a:lstStyle/>
          <a:p>
            <a:r>
              <a:rPr lang="ru-RU" sz="2400" i="1" dirty="0">
                <a:effectLst>
                  <a:outerShdw blurRad="38100" dist="38100" dir="2700000" algn="tl">
                    <a:srgbClr val="000000">
                      <a:alpha val="43137"/>
                    </a:srgbClr>
                  </a:outerShdw>
                </a:effectLst>
              </a:rPr>
              <a:t>в НАЦИОНАЛЬНой  </a:t>
            </a:r>
            <a:r>
              <a:rPr lang="ru-RU" sz="2400" i="1" dirty="0" err="1">
                <a:effectLst>
                  <a:outerShdw blurRad="38100" dist="38100" dir="2700000" algn="tl">
                    <a:srgbClr val="000000">
                      <a:alpha val="43137"/>
                    </a:srgbClr>
                  </a:outerShdw>
                </a:effectLst>
              </a:rPr>
              <a:t>ГАЛлЕРЕе</a:t>
            </a:r>
            <a:r>
              <a:rPr lang="ru-RU" sz="2400" i="1" dirty="0">
                <a:effectLst>
                  <a:outerShdw blurRad="38100" dist="38100" dir="2700000" algn="tl">
                    <a:srgbClr val="000000">
                      <a:alpha val="43137"/>
                    </a:srgbClr>
                  </a:outerShdw>
                </a:effectLst>
              </a:rPr>
              <a:t> АРМЕНИИ</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22723" y="522514"/>
            <a:ext cx="3934491" cy="5759533"/>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789" y="1053374"/>
            <a:ext cx="3462432" cy="2196936"/>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9932" y="3402280"/>
            <a:ext cx="3344650" cy="2585290"/>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9932" y="1053373"/>
            <a:ext cx="3344650" cy="2196937"/>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789" y="3458128"/>
            <a:ext cx="3462432" cy="2560801"/>
          </a:xfrm>
          <a:prstGeom prst="rect">
            <a:avLst/>
          </a:prstGeom>
        </p:spPr>
      </p:pic>
    </p:spTree>
    <p:extLst>
      <p:ext uri="{BB962C8B-B14F-4D97-AF65-F5344CB8AC3E}">
        <p14:creationId xmlns:p14="http://schemas.microsoft.com/office/powerpoint/2010/main" val="2691834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5002" y="841604"/>
            <a:ext cx="6976753" cy="5630448"/>
          </a:xfrm>
        </p:spPr>
        <p:txBody>
          <a:bodyPr>
            <a:normAutofit fontScale="85000" lnSpcReduction="10000"/>
          </a:bodyPr>
          <a:lstStyle/>
          <a:p>
            <a:r>
              <a:rPr lang="ru-RU" dirty="0"/>
              <a:t>Айвазовский умер 19 апреля (2 мая по новому стилю) 1900 года в Феодосии. В соответствии с его пожеланиями он был похоронен во дворе армянской церкви Святого </a:t>
            </a:r>
            <a:r>
              <a:rPr lang="ru-RU" dirty="0" err="1"/>
              <a:t>Саргиса</a:t>
            </a:r>
            <a:r>
              <a:rPr lang="ru-RU" dirty="0"/>
              <a:t>. Саркофаг из белого мрамора был изготовлен итальянским скульптором Л. </a:t>
            </a:r>
            <a:r>
              <a:rPr lang="ru-RU" dirty="0" err="1"/>
              <a:t>Биогиолли</a:t>
            </a:r>
            <a:r>
              <a:rPr lang="ru-RU" dirty="0"/>
              <a:t> в 1901 году. На его надгробии выгравирована цитата из "Истории Армении" </a:t>
            </a:r>
            <a:r>
              <a:rPr lang="ru-RU" i="1" dirty="0" err="1"/>
              <a:t>Мовсеса</a:t>
            </a:r>
            <a:r>
              <a:rPr lang="ru-RU" i="1" dirty="0"/>
              <a:t> Хоренаци</a:t>
            </a:r>
            <a:r>
              <a:rPr lang="ru-RU" dirty="0"/>
              <a:t> на классическом армянском языке: </a:t>
            </a:r>
            <a:r>
              <a:rPr lang="ru-RU" i="1" dirty="0" err="1"/>
              <a:t>Mahkanatsu</a:t>
            </a:r>
            <a:r>
              <a:rPr lang="ru-RU" i="1" dirty="0"/>
              <a:t> </a:t>
            </a:r>
            <a:r>
              <a:rPr lang="ru-RU" i="1" dirty="0" err="1"/>
              <a:t>tsneal</a:t>
            </a:r>
            <a:r>
              <a:rPr lang="ru-RU" i="1" dirty="0"/>
              <a:t> </a:t>
            </a:r>
            <a:r>
              <a:rPr lang="ru-RU" i="1" dirty="0" err="1"/>
              <a:t>anmah</a:t>
            </a:r>
            <a:r>
              <a:rPr lang="ru-RU" i="1" dirty="0"/>
              <a:t> </a:t>
            </a:r>
            <a:r>
              <a:rPr lang="ru-RU" i="1" dirty="0" err="1"/>
              <a:t>ziurn</a:t>
            </a:r>
            <a:r>
              <a:rPr lang="ru-RU" i="1" dirty="0"/>
              <a:t> </a:t>
            </a:r>
            <a:r>
              <a:rPr lang="ru-RU" i="1" dirty="0" err="1"/>
              <a:t>ишатак</a:t>
            </a:r>
            <a:r>
              <a:rPr lang="ru-RU" i="1" dirty="0"/>
              <a:t> </a:t>
            </a:r>
            <a:r>
              <a:rPr lang="ru-RU" i="1" dirty="0" err="1"/>
              <a:t>етог</a:t>
            </a:r>
            <a:r>
              <a:rPr lang="ru-RU" dirty="0"/>
              <a:t> что переводится: "Он родился смертным, оставил бессмертное наследие" или "Родился смертным, оставил о себе бессмертную память". </a:t>
            </a:r>
            <a:r>
              <a:rPr lang="ru-RU" dirty="0" err="1"/>
              <a:t>The</a:t>
            </a:r>
            <a:r>
              <a:rPr lang="ru-RU" dirty="0"/>
              <a:t> </a:t>
            </a:r>
            <a:r>
              <a:rPr lang="ru-RU" dirty="0" err="1"/>
              <a:t>inscription</a:t>
            </a:r>
            <a:r>
              <a:rPr lang="ru-RU" dirty="0"/>
              <a:t> </a:t>
            </a:r>
            <a:r>
              <a:rPr lang="ru-RU" dirty="0" err="1"/>
              <a:t>beneath</a:t>
            </a:r>
            <a:r>
              <a:rPr lang="ru-RU" dirty="0"/>
              <a:t> </a:t>
            </a:r>
            <a:r>
              <a:rPr lang="ru-RU" dirty="0" err="1"/>
              <a:t>reads</a:t>
            </a:r>
            <a:r>
              <a:rPr lang="ru-RU" dirty="0"/>
              <a:t>: "</a:t>
            </a:r>
            <a:r>
              <a:rPr lang="ru-RU" dirty="0" err="1"/>
              <a:t>Professor</a:t>
            </a:r>
            <a:r>
              <a:rPr lang="ru-RU" dirty="0"/>
              <a:t> </a:t>
            </a:r>
            <a:r>
              <a:rPr lang="ru-RU" dirty="0" err="1"/>
              <a:t>Ivan</a:t>
            </a:r>
            <a:r>
              <a:rPr lang="ru-RU" dirty="0"/>
              <a:t> </a:t>
            </a:r>
            <a:r>
              <a:rPr lang="ru-RU" dirty="0" err="1"/>
              <a:t>Konstantinovich</a:t>
            </a:r>
            <a:r>
              <a:rPr lang="ru-RU" dirty="0"/>
              <a:t> </a:t>
            </a:r>
            <a:r>
              <a:rPr lang="ru-RU" dirty="0" err="1"/>
              <a:t>Aivazovsky</a:t>
            </a:r>
            <a:r>
              <a:rPr lang="ru-RU" dirty="0"/>
              <a:t> 1817–1900" (Профессор Иван Константинович АЙВАЗОВСКИЙ 1817–1900).</a:t>
            </a:r>
          </a:p>
          <a:p>
            <a:pPr marL="0" indent="0">
              <a:buNone/>
            </a:pPr>
            <a:endParaRPr lang="ru-RU" baseline="30000" dirty="0"/>
          </a:p>
          <a:p>
            <a:pPr marL="0" indent="0">
              <a:buNone/>
            </a:pPr>
            <a:r>
              <a:rPr lang="ru-RU" baseline="30000" dirty="0"/>
              <a:t>.</a:t>
            </a:r>
            <a:endParaRPr lang="ru-RU" dirty="0"/>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2072" y="841604"/>
            <a:ext cx="4851070" cy="4989180"/>
          </a:xfrm>
          <a:prstGeom prst="rect">
            <a:avLst/>
          </a:prstGeom>
        </p:spPr>
      </p:pic>
    </p:spTree>
    <p:extLst>
      <p:ext uri="{BB962C8B-B14F-4D97-AF65-F5344CB8AC3E}">
        <p14:creationId xmlns:p14="http://schemas.microsoft.com/office/powerpoint/2010/main" val="276342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Rectangle 41">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a:extLst>
              <a:ext uri="{FF2B5EF4-FFF2-40B4-BE49-F238E27FC236}">
                <a16:creationId xmlns:a16="http://schemas.microsoft.com/office/drawing/2014/main" id="{5FFC4601-570A-52FC-6EA7-0E5FFF9701A5}"/>
              </a:ext>
            </a:extLst>
          </p:cNvPr>
          <p:cNvPicPr>
            <a:picLocks noChangeAspect="1"/>
          </p:cNvPicPr>
          <p:nvPr/>
        </p:nvPicPr>
        <p:blipFill rotWithShape="1">
          <a:blip r:embed="rId2">
            <a:extLst>
              <a:ext uri="{28A0092B-C50C-407E-A947-70E740481C1C}">
                <a14:useLocalDpi xmlns:a14="http://schemas.microsoft.com/office/drawing/2010/main" val="0"/>
              </a:ext>
            </a:extLst>
          </a:blip>
          <a:srcRect l="444"/>
          <a:stretch/>
        </p:blipFill>
        <p:spPr>
          <a:xfrm>
            <a:off x="92482" y="10"/>
            <a:ext cx="12191980" cy="6857990"/>
          </a:xfrm>
          <a:prstGeom prst="rect">
            <a:avLst/>
          </a:prstGeom>
        </p:spPr>
      </p:pic>
      <p:sp>
        <p:nvSpPr>
          <p:cNvPr id="44" name="Rectangle 43">
            <a:extLst>
              <a:ext uri="{FF2B5EF4-FFF2-40B4-BE49-F238E27FC236}">
                <a16:creationId xmlns:a16="http://schemas.microsoft.com/office/drawing/2014/main" id="{54F04D94-5D02-443B-801E-0CAC1D4E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372"/>
            <a:ext cx="12192000" cy="45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45">
            <a:extLst>
              <a:ext uri="{FF2B5EF4-FFF2-40B4-BE49-F238E27FC236}">
                <a16:creationId xmlns:a16="http://schemas.microsoft.com/office/drawing/2014/main" id="{F57DA40C-10B8-4678-8433-AA03ED65E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6C12563C-2FA1-1552-FA8F-FD6F69C3B299}"/>
              </a:ext>
            </a:extLst>
          </p:cNvPr>
          <p:cNvSpPr>
            <a:spLocks noGrp="1"/>
          </p:cNvSpPr>
          <p:nvPr>
            <p:ph type="title"/>
          </p:nvPr>
        </p:nvSpPr>
        <p:spPr>
          <a:xfrm>
            <a:off x="751111" y="-267127"/>
            <a:ext cx="5344886" cy="5732979"/>
          </a:xfrm>
        </p:spPr>
        <p:txBody>
          <a:bodyPr vert="horz" lIns="0" tIns="0" rIns="0" bIns="0" rtlCol="0" anchor="b">
            <a:noAutofit/>
          </a:bodyPr>
          <a:lstStyle/>
          <a:p>
            <a:pPr>
              <a:lnSpc>
                <a:spcPct val="90000"/>
              </a:lnSpc>
            </a:pPr>
            <a:r>
              <a:rPr lang="en-US" sz="1800" spc="750" dirty="0">
                <a:solidFill>
                  <a:schemeClr val="bg1"/>
                </a:solidFill>
                <a:effectLst>
                  <a:outerShdw blurRad="38100" dist="38100" dir="2700000" algn="tl">
                    <a:srgbClr val="000000">
                      <a:alpha val="43137"/>
                    </a:srgbClr>
                  </a:outerShdw>
                </a:effectLst>
                <a:latin typeface="Arial Black" panose="020B0A04020102020204" pitchFamily="34" charset="0"/>
              </a:rPr>
              <a:t>Живописец </a:t>
            </a:r>
            <a:r>
              <a:rPr lang="en-US" sz="1800" u="none" strike="noStrike" spc="750" dirty="0">
                <a:solidFill>
                  <a:schemeClr val="bg1"/>
                </a:solidFill>
                <a:effectLst>
                  <a:outerShdw blurRad="38100" dist="38100" dir="2700000" algn="tl">
                    <a:srgbClr val="000000">
                      <a:alpha val="43137"/>
                    </a:srgbClr>
                  </a:outerShdw>
                </a:effectLst>
                <a:latin typeface="Arial Black" panose="020B0A04020102020204" pitchFamily="34" charset="0"/>
              </a:rPr>
              <a:t>Главного</a:t>
            </a:r>
            <a:r>
              <a:rPr lang="en-US" sz="1800" u="none" strike="noStrike" spc="750" dirty="0">
                <a:solidFill>
                  <a:srgbClr val="CA71E4"/>
                </a:solidFill>
                <a:effectLst>
                  <a:outerShdw blurRad="38100" dist="38100" dir="2700000" algn="tl">
                    <a:srgbClr val="000000">
                      <a:alpha val="43137"/>
                    </a:srgbClr>
                  </a:outerShdw>
                </a:effectLst>
                <a:latin typeface="Arial Black" panose="020B0A04020102020204" pitchFamily="34" charset="0"/>
              </a:rPr>
              <a:t> Морского штаба</a:t>
            </a:r>
            <a:r>
              <a:rPr lang="en-US" sz="1800" spc="750" dirty="0">
                <a:solidFill>
                  <a:schemeClr val="bg1"/>
                </a:solidFill>
                <a:effectLst>
                  <a:outerShdw blurRad="38100" dist="38100" dir="2700000" algn="tl">
                    <a:srgbClr val="000000">
                      <a:alpha val="43137"/>
                    </a:srgbClr>
                  </a:outerShdw>
                </a:effectLst>
                <a:latin typeface="Arial Black" panose="020B0A04020102020204" pitchFamily="34" charset="0"/>
              </a:rPr>
              <a:t>, </a:t>
            </a:r>
            <a:r>
              <a:rPr lang="en-US" sz="1800" u="none" strike="noStrike" spc="750" dirty="0">
                <a:solidFill>
                  <a:schemeClr val="bg1"/>
                </a:solidFill>
                <a:effectLst>
                  <a:outerShdw blurRad="38100" dist="38100" dir="2700000" algn="tl">
                    <a:srgbClr val="000000">
                      <a:alpha val="43137"/>
                    </a:srgbClr>
                  </a:outerShdw>
                </a:effectLst>
                <a:latin typeface="Arial Black" panose="020B0A04020102020204" pitchFamily="34" charset="0"/>
              </a:rPr>
              <a:t>действительный</a:t>
            </a:r>
            <a:r>
              <a:rPr lang="en-US" sz="1800" u="none" strike="noStrike" spc="750" dirty="0">
                <a:solidFill>
                  <a:srgbClr val="CA71E4"/>
                </a:solidFill>
                <a:effectLst>
                  <a:outerShdw blurRad="38100" dist="38100" dir="2700000" algn="tl">
                    <a:srgbClr val="000000">
                      <a:alpha val="43137"/>
                    </a:srgbClr>
                  </a:outerShdw>
                </a:effectLst>
                <a:latin typeface="Arial Black" panose="020B0A04020102020204" pitchFamily="34" charset="0"/>
              </a:rPr>
              <a:t> тайный советник</a:t>
            </a:r>
            <a:r>
              <a:rPr lang="en-US" sz="1800" spc="750" dirty="0">
                <a:solidFill>
                  <a:schemeClr val="bg1"/>
                </a:solidFill>
                <a:effectLst>
                  <a:outerShdw blurRad="38100" dist="38100" dir="2700000" algn="tl">
                    <a:srgbClr val="000000">
                      <a:alpha val="43137"/>
                    </a:srgbClr>
                  </a:outerShdw>
                </a:effectLst>
                <a:latin typeface="Arial Black" panose="020B0A04020102020204" pitchFamily="34" charset="0"/>
              </a:rPr>
              <a:t>, академик и почётный член </a:t>
            </a:r>
            <a:r>
              <a:rPr lang="en-US" sz="1800" u="none" strike="noStrike" spc="750" dirty="0">
                <a:solidFill>
                  <a:schemeClr val="bg1"/>
                </a:solidFill>
                <a:effectLst>
                  <a:outerShdw blurRad="38100" dist="38100" dir="2700000" algn="tl">
                    <a:srgbClr val="000000">
                      <a:alpha val="43137"/>
                    </a:srgbClr>
                  </a:outerShdw>
                </a:effectLst>
                <a:latin typeface="Arial Black" panose="020B0A04020102020204" pitchFamily="34" charset="0"/>
              </a:rPr>
              <a:t>Императорской</a:t>
            </a:r>
            <a:r>
              <a:rPr lang="en-US" sz="1800" u="none" strike="noStrike" spc="750" dirty="0">
                <a:solidFill>
                  <a:srgbClr val="CA71E4"/>
                </a:solidFill>
                <a:effectLst>
                  <a:outerShdw blurRad="38100" dist="38100" dir="2700000" algn="tl">
                    <a:srgbClr val="000000">
                      <a:alpha val="43137"/>
                    </a:srgbClr>
                  </a:outerShdw>
                </a:effectLst>
                <a:latin typeface="Arial Black" panose="020B0A04020102020204" pitchFamily="34" charset="0"/>
              </a:rPr>
              <a:t> Академии художеств</a:t>
            </a:r>
            <a:r>
              <a:rPr lang="en-US" sz="1800" spc="750" dirty="0">
                <a:solidFill>
                  <a:schemeClr val="bg1"/>
                </a:solidFill>
                <a:effectLst>
                  <a:outerShdw blurRad="38100" dist="38100" dir="2700000" algn="tl">
                    <a:srgbClr val="000000">
                      <a:alpha val="43137"/>
                    </a:srgbClr>
                  </a:outerShdw>
                </a:effectLst>
                <a:latin typeface="Arial Black" panose="020B0A04020102020204" pitchFamily="34" charset="0"/>
              </a:rPr>
              <a:t> в </a:t>
            </a:r>
            <a:r>
              <a:rPr lang="en-US" sz="1800" u="none" strike="noStrike" spc="750" dirty="0">
                <a:solidFill>
                  <a:schemeClr val="bg1"/>
                </a:solidFill>
                <a:effectLst>
                  <a:outerShdw blurRad="38100" dist="38100" dir="2700000" algn="tl">
                    <a:srgbClr val="000000">
                      <a:alpha val="43137"/>
                    </a:srgbClr>
                  </a:outerShdw>
                </a:effectLst>
                <a:latin typeface="Arial Black" panose="020B0A04020102020204" pitchFamily="34" charset="0"/>
              </a:rPr>
              <a:t>Санкт-Петербурге</a:t>
            </a:r>
            <a:r>
              <a:rPr lang="en-US" sz="1800" spc="750" dirty="0">
                <a:solidFill>
                  <a:schemeClr val="bg1"/>
                </a:solidFill>
                <a:effectLst>
                  <a:outerShdw blurRad="38100" dist="38100" dir="2700000" algn="tl">
                    <a:srgbClr val="000000">
                      <a:alpha val="43137"/>
                    </a:srgbClr>
                  </a:outerShdw>
                </a:effectLst>
                <a:latin typeface="Arial Black" panose="020B0A04020102020204" pitchFamily="34" charset="0"/>
              </a:rPr>
              <a:t>, почётный член Академий художеств в </a:t>
            </a:r>
            <a:r>
              <a:rPr lang="en-US" sz="1800" u="none" strike="noStrike" spc="750" dirty="0">
                <a:solidFill>
                  <a:schemeClr val="bg1"/>
                </a:solidFill>
                <a:effectLst>
                  <a:outerShdw blurRad="38100" dist="38100" dir="2700000" algn="tl">
                    <a:srgbClr val="000000">
                      <a:alpha val="43137"/>
                    </a:srgbClr>
                  </a:outerShdw>
                </a:effectLst>
                <a:latin typeface="Arial Black" panose="020B0A04020102020204" pitchFamily="34" charset="0"/>
              </a:rPr>
              <a:t>Амстердаме</a:t>
            </a:r>
            <a:r>
              <a:rPr lang="en-US" sz="1800" spc="750" dirty="0">
                <a:solidFill>
                  <a:schemeClr val="bg1"/>
                </a:solidFill>
                <a:effectLst>
                  <a:outerShdw blurRad="38100" dist="38100" dir="2700000" algn="tl">
                    <a:srgbClr val="000000">
                      <a:alpha val="43137"/>
                    </a:srgbClr>
                  </a:outerShdw>
                </a:effectLst>
                <a:latin typeface="Arial Black" panose="020B0A04020102020204" pitchFamily="34" charset="0"/>
              </a:rPr>
              <a:t>, </a:t>
            </a:r>
            <a:r>
              <a:rPr lang="en-US" sz="1800" u="none" strike="noStrike" spc="750" dirty="0">
                <a:solidFill>
                  <a:schemeClr val="bg1"/>
                </a:solidFill>
                <a:effectLst>
                  <a:outerShdw blurRad="38100" dist="38100" dir="2700000" algn="tl">
                    <a:srgbClr val="000000">
                      <a:alpha val="43137"/>
                    </a:srgbClr>
                  </a:outerShdw>
                </a:effectLst>
                <a:latin typeface="Arial Black" panose="020B0A04020102020204" pitchFamily="34" charset="0"/>
              </a:rPr>
              <a:t>Риме</a:t>
            </a:r>
            <a:r>
              <a:rPr lang="en-US" sz="1800" spc="750" dirty="0">
                <a:solidFill>
                  <a:schemeClr val="bg1"/>
                </a:solidFill>
                <a:effectLst>
                  <a:outerShdw blurRad="38100" dist="38100" dir="2700000" algn="tl">
                    <a:srgbClr val="000000">
                      <a:alpha val="43137"/>
                    </a:srgbClr>
                  </a:outerShdw>
                </a:effectLst>
                <a:latin typeface="Arial Black" panose="020B0A04020102020204" pitchFamily="34" charset="0"/>
              </a:rPr>
              <a:t>, </a:t>
            </a:r>
            <a:r>
              <a:rPr lang="en-US" sz="1800" u="none" strike="noStrike" spc="750" dirty="0">
                <a:solidFill>
                  <a:schemeClr val="bg1"/>
                </a:solidFill>
                <a:effectLst>
                  <a:outerShdw blurRad="38100" dist="38100" dir="2700000" algn="tl">
                    <a:srgbClr val="000000">
                      <a:alpha val="43137"/>
                    </a:srgbClr>
                  </a:outerShdw>
                </a:effectLst>
                <a:latin typeface="Arial Black" panose="020B0A04020102020204" pitchFamily="34" charset="0"/>
              </a:rPr>
              <a:t>Париже</a:t>
            </a:r>
            <a:r>
              <a:rPr lang="en-US" sz="1800" spc="750" dirty="0">
                <a:solidFill>
                  <a:schemeClr val="bg1"/>
                </a:solidFill>
                <a:effectLst>
                  <a:outerShdw blurRad="38100" dist="38100" dir="2700000" algn="tl">
                    <a:srgbClr val="000000">
                      <a:alpha val="43137"/>
                    </a:srgbClr>
                  </a:outerShdw>
                </a:effectLst>
                <a:latin typeface="Arial Black" panose="020B0A04020102020204" pitchFamily="34" charset="0"/>
              </a:rPr>
              <a:t>, </a:t>
            </a:r>
            <a:r>
              <a:rPr lang="en-US" sz="1800" u="none" strike="noStrike" spc="750" dirty="0">
                <a:solidFill>
                  <a:schemeClr val="bg1"/>
                </a:solidFill>
                <a:effectLst>
                  <a:outerShdw blurRad="38100" dist="38100" dir="2700000" algn="tl">
                    <a:srgbClr val="000000">
                      <a:alpha val="43137"/>
                    </a:srgbClr>
                  </a:outerShdw>
                </a:effectLst>
                <a:latin typeface="Arial Black" panose="020B0A04020102020204" pitchFamily="34" charset="0"/>
              </a:rPr>
              <a:t>Флоренции</a:t>
            </a:r>
            <a:r>
              <a:rPr lang="en-US" sz="1800" spc="750" dirty="0">
                <a:solidFill>
                  <a:schemeClr val="bg1"/>
                </a:solidFill>
                <a:effectLst>
                  <a:outerShdw blurRad="38100" dist="38100" dir="2700000" algn="tl">
                    <a:srgbClr val="000000">
                      <a:alpha val="43137"/>
                    </a:srgbClr>
                  </a:outerShdw>
                </a:effectLst>
                <a:latin typeface="Arial Black" panose="020B0A04020102020204" pitchFamily="34" charset="0"/>
              </a:rPr>
              <a:t> и </a:t>
            </a:r>
            <a:r>
              <a:rPr lang="en-US" sz="1800" u="none" strike="noStrike" spc="750" dirty="0">
                <a:solidFill>
                  <a:schemeClr val="bg1"/>
                </a:solidFill>
                <a:effectLst>
                  <a:outerShdw blurRad="38100" dist="38100" dir="2700000" algn="tl">
                    <a:srgbClr val="000000">
                      <a:alpha val="43137"/>
                    </a:srgbClr>
                  </a:outerShdw>
                </a:effectLst>
                <a:latin typeface="Arial Black" panose="020B0A04020102020204" pitchFamily="34" charset="0"/>
              </a:rPr>
              <a:t>Штутгарте</a:t>
            </a:r>
            <a:r>
              <a:rPr lang="en-US" sz="1800" spc="750" dirty="0">
                <a:solidFill>
                  <a:schemeClr val="bg1"/>
                </a:solidFill>
                <a:effectLst>
                  <a:outerShdw blurRad="38100" dist="38100" dir="2700000" algn="tl">
                    <a:srgbClr val="000000">
                      <a:alpha val="43137"/>
                    </a:srgbClr>
                  </a:outerShdw>
                </a:effectLst>
                <a:latin typeface="Arial Black" panose="020B0A04020102020204" pitchFamily="34" charset="0"/>
              </a:rPr>
              <a:t>.</a:t>
            </a:r>
            <a:br>
              <a:rPr lang="en-US" sz="1800" spc="750" dirty="0">
                <a:solidFill>
                  <a:schemeClr val="bg1"/>
                </a:solidFill>
                <a:effectLst>
                  <a:outerShdw blurRad="38100" dist="38100" dir="2700000" algn="tl">
                    <a:srgbClr val="000000">
                      <a:alpha val="43137"/>
                    </a:srgbClr>
                  </a:outerShdw>
                </a:effectLst>
                <a:latin typeface="Arial Black" panose="020B0A04020102020204" pitchFamily="34" charset="0"/>
              </a:rPr>
            </a:br>
            <a:r>
              <a:rPr lang="en-US" sz="1800" spc="750" dirty="0">
                <a:solidFill>
                  <a:schemeClr val="bg1"/>
                </a:solidFill>
                <a:effectLst>
                  <a:outerShdw blurRad="38100" dist="38100" dir="2700000" algn="tl">
                    <a:srgbClr val="000000">
                      <a:alpha val="43137"/>
                    </a:srgbClr>
                  </a:outerShdw>
                </a:effectLst>
                <a:latin typeface="Arial Black" panose="020B0A04020102020204" pitchFamily="34" charset="0"/>
              </a:rPr>
              <a:t>Наиболее выдающийся художник армянского происхождения XIX века</a:t>
            </a:r>
          </a:p>
        </p:txBody>
      </p:sp>
      <p:sp>
        <p:nvSpPr>
          <p:cNvPr id="54" name="Rectangle 47">
            <a:extLst>
              <a:ext uri="{FF2B5EF4-FFF2-40B4-BE49-F238E27FC236}">
                <a16:creationId xmlns:a16="http://schemas.microsoft.com/office/drawing/2014/main" id="{6FF3D9AA-2746-40BA-A174-3C45EA458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49">
            <a:extLst>
              <a:ext uri="{FF2B5EF4-FFF2-40B4-BE49-F238E27FC236}">
                <a16:creationId xmlns:a16="http://schemas.microsoft.com/office/drawing/2014/main" id="{30BF160C-EC5F-45F5-9B8D-197AFA37B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382249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2">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0F719D9A-7A25-7A6B-3E3E-2B5B6CFB59F3}"/>
              </a:ext>
            </a:extLst>
          </p:cNvPr>
          <p:cNvSpPr>
            <a:spLocks noGrp="1"/>
          </p:cNvSpPr>
          <p:nvPr>
            <p:ph type="title"/>
          </p:nvPr>
        </p:nvSpPr>
        <p:spPr>
          <a:xfrm>
            <a:off x="827964" y="3018231"/>
            <a:ext cx="5268036" cy="2400861"/>
          </a:xfrm>
        </p:spPr>
        <p:txBody>
          <a:bodyPr anchor="b">
            <a:noAutofit/>
          </a:bodyPr>
          <a:lstStyle/>
          <a:p>
            <a:pPr>
              <a:lnSpc>
                <a:spcPct val="90000"/>
              </a:lnSpc>
            </a:pPr>
            <a:r>
              <a:rPr lang="ru-RU" sz="2800" b="0" i="0" dirty="0">
                <a:effectLst/>
                <a:latin typeface="Bahnschrift" panose="020B0502040204020203" pitchFamily="34" charset="0"/>
              </a:rPr>
              <a:t>Айвазовский наиболее известен своими морскими пейзажами, которые составляют больше половины его работ. Художник считается одним из величайших маринистов всех времён.</a:t>
            </a:r>
            <a:endParaRPr lang="ru-RU" sz="2800" dirty="0">
              <a:latin typeface="Bahnschrift" panose="020B0502040204020203" pitchFamily="34" charset="0"/>
            </a:endParaRPr>
          </a:p>
        </p:txBody>
      </p:sp>
      <p:pic>
        <p:nvPicPr>
          <p:cNvPr id="3" name="Объект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15299" y="0"/>
            <a:ext cx="3998083" cy="2108680"/>
          </a:xfrm>
        </p:spPr>
      </p:pic>
      <p:sp>
        <p:nvSpPr>
          <p:cNvPr id="51" name="Rectangle 44">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46">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70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7435" y="2108680"/>
            <a:ext cx="3930171" cy="2064688"/>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9137" y="4173368"/>
            <a:ext cx="4959933" cy="2227004"/>
          </a:xfrm>
          <a:prstGeom prst="rect">
            <a:avLst/>
          </a:prstGeom>
        </p:spPr>
      </p:pic>
    </p:spTree>
    <p:extLst>
      <p:ext uri="{BB962C8B-B14F-4D97-AF65-F5344CB8AC3E}">
        <p14:creationId xmlns:p14="http://schemas.microsoft.com/office/powerpoint/2010/main" val="4582634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A7FA7F-6073-5E28-0FEE-CC1CFD78AC2E}"/>
              </a:ext>
            </a:extLst>
          </p:cNvPr>
          <p:cNvSpPr>
            <a:spLocks noGrp="1"/>
          </p:cNvSpPr>
          <p:nvPr>
            <p:ph type="title"/>
          </p:nvPr>
        </p:nvSpPr>
        <p:spPr>
          <a:xfrm>
            <a:off x="733488" y="-537241"/>
            <a:ext cx="10241280" cy="1234440"/>
          </a:xfrm>
        </p:spPr>
        <p:txBody>
          <a:bodyPr/>
          <a:lstStyle/>
          <a:p>
            <a:pPr algn="ctr"/>
            <a:r>
              <a:rPr lang="ru-RU" dirty="0"/>
              <a:t>Работы художника</a:t>
            </a:r>
          </a:p>
        </p:txBody>
      </p:sp>
      <p:pic>
        <p:nvPicPr>
          <p:cNvPr id="9" name="Объект 8" descr="Изображение выглядит как природа, облако, закат&#10;&#10;Автоматически созданное описание">
            <a:extLst>
              <a:ext uri="{FF2B5EF4-FFF2-40B4-BE49-F238E27FC236}">
                <a16:creationId xmlns:a16="http://schemas.microsoft.com/office/drawing/2014/main" id="{72128030-C354-FC11-AE87-5E3DFF9F4C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236" y="868577"/>
            <a:ext cx="3107278" cy="2661897"/>
          </a:xfrm>
        </p:spPr>
      </p:pic>
      <p:pic>
        <p:nvPicPr>
          <p:cNvPr id="4" name="Рисунок 3" descr="Изображение выглядит как дым, огонь, пар, подходит&#10;&#10;Автоматически созданное описание">
            <a:extLst>
              <a:ext uri="{FF2B5EF4-FFF2-40B4-BE49-F238E27FC236}">
                <a16:creationId xmlns:a16="http://schemas.microsoft.com/office/drawing/2014/main" id="{7E555DD7-5C35-D33E-F685-CD7796DFF6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351" y="868577"/>
            <a:ext cx="3107278" cy="2657475"/>
          </a:xfrm>
          <a:prstGeom prst="rect">
            <a:avLst/>
          </a:prstGeom>
        </p:spPr>
      </p:pic>
      <p:pic>
        <p:nvPicPr>
          <p:cNvPr id="6" name="Рисунок 5" descr="Изображение выглядит как день&#10;&#10;Автоматически созданное описание">
            <a:extLst>
              <a:ext uri="{FF2B5EF4-FFF2-40B4-BE49-F238E27FC236}">
                <a16:creationId xmlns:a16="http://schemas.microsoft.com/office/drawing/2014/main" id="{D73EE16C-4A3C-6A5B-556C-A425C81EBB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7350" y="3620621"/>
            <a:ext cx="3107279" cy="2571750"/>
          </a:xfrm>
          <a:prstGeom prst="rect">
            <a:avLst/>
          </a:prstGeom>
        </p:spPr>
      </p:pic>
      <p:pic>
        <p:nvPicPr>
          <p:cNvPr id="8" name="Рисунок 7" descr="Изображение выглядит как внешний, дно океана&#10;&#10;Автоматически созданное описание">
            <a:extLst>
              <a:ext uri="{FF2B5EF4-FFF2-40B4-BE49-F238E27FC236}">
                <a16:creationId xmlns:a16="http://schemas.microsoft.com/office/drawing/2014/main" id="{F56282BD-D3CE-9125-31E9-E15765C65A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236" y="3620621"/>
            <a:ext cx="2551425" cy="2571749"/>
          </a:xfrm>
          <a:prstGeom prst="rect">
            <a:avLst/>
          </a:prstGeom>
        </p:spPr>
      </p:pic>
      <p:pic>
        <p:nvPicPr>
          <p:cNvPr id="11" name="Рисунок 10" descr="Изображение выглядит как внешний, природа, дно океана&#10;&#10;Автоматически созданное описание">
            <a:extLst>
              <a:ext uri="{FF2B5EF4-FFF2-40B4-BE49-F238E27FC236}">
                <a16:creationId xmlns:a16="http://schemas.microsoft.com/office/drawing/2014/main" id="{4F8325E4-9E3D-FC08-6EE1-4836E9C18C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5793" y="852073"/>
            <a:ext cx="3107279" cy="2576927"/>
          </a:xfrm>
          <a:prstGeom prst="rect">
            <a:avLst/>
          </a:prstGeom>
        </p:spPr>
      </p:pic>
      <p:pic>
        <p:nvPicPr>
          <p:cNvPr id="14" name="Рисунок 13" descr="Изображение выглядит как природа, облако&#10;&#10;Автоматически созданное описание">
            <a:extLst>
              <a:ext uri="{FF2B5EF4-FFF2-40B4-BE49-F238E27FC236}">
                <a16:creationId xmlns:a16="http://schemas.microsoft.com/office/drawing/2014/main" id="{37A0DAFB-E9CB-8674-F047-62ACF17237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5793" y="3526051"/>
            <a:ext cx="3107279" cy="2766350"/>
          </a:xfrm>
          <a:prstGeom prst="rect">
            <a:avLst/>
          </a:prstGeom>
        </p:spPr>
      </p:pic>
      <p:pic>
        <p:nvPicPr>
          <p:cNvPr id="18" name="Рисунок 17" descr="Изображение выглядит как текст, природа&#10;&#10;Автоматически созданное описание">
            <a:extLst>
              <a:ext uri="{FF2B5EF4-FFF2-40B4-BE49-F238E27FC236}">
                <a16:creationId xmlns:a16="http://schemas.microsoft.com/office/drawing/2014/main" id="{AEF8841C-1911-C106-C4A8-3D75C21BF6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4236" y="3620621"/>
            <a:ext cx="3107278" cy="2571749"/>
          </a:xfrm>
          <a:prstGeom prst="rect">
            <a:avLst/>
          </a:prstGeom>
        </p:spPr>
      </p:pic>
    </p:spTree>
    <p:extLst>
      <p:ext uri="{BB962C8B-B14F-4D97-AF65-F5344CB8AC3E}">
        <p14:creationId xmlns:p14="http://schemas.microsoft.com/office/powerpoint/2010/main" val="419968445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000"/>
                  <a:lumOff val="40000"/>
                  <a:alpha val="0"/>
                </a:schemeClr>
              </a:gs>
              <a:gs pos="99000">
                <a:schemeClr val="accent2">
                  <a:alpha val="92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000">
                <a:schemeClr val="accent4">
                  <a:lumMod val="20000"/>
                  <a:lumOff val="80000"/>
                  <a:alpha val="200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Заголовок 1">
            <a:extLst>
              <a:ext uri="{FF2B5EF4-FFF2-40B4-BE49-F238E27FC236}">
                <a16:creationId xmlns:a16="http://schemas.microsoft.com/office/drawing/2014/main" id="{C9F5AB50-2068-5153-03DC-10349A14F65F}"/>
              </a:ext>
            </a:extLst>
          </p:cNvPr>
          <p:cNvSpPr>
            <a:spLocks noGrp="1"/>
          </p:cNvSpPr>
          <p:nvPr>
            <p:ph type="title"/>
          </p:nvPr>
        </p:nvSpPr>
        <p:spPr>
          <a:xfrm>
            <a:off x="159055" y="144864"/>
            <a:ext cx="3703443" cy="6255719"/>
          </a:xfrm>
        </p:spPr>
        <p:txBody>
          <a:bodyPr vert="horz" lIns="0" tIns="0" rIns="0" bIns="0" rtlCol="0" anchor="b">
            <a:normAutofit fontScale="90000"/>
          </a:bodyPr>
          <a:lstStyle/>
          <a:p>
            <a:pPr algn="ctr"/>
            <a:r>
              <a:rPr lang="ru-RU" sz="2400" b="0" i="0" dirty="0">
                <a:effectLst/>
                <a:latin typeface="Arial Black" panose="020B0A04020102020204" pitchFamily="34" charset="0"/>
              </a:rPr>
              <a:t>«</a:t>
            </a:r>
            <a:r>
              <a:rPr lang="en-US" sz="2400" spc="750" dirty="0">
                <a:effectLst>
                  <a:outerShdw blurRad="38100" dist="38100" dir="2700000" algn="tl">
                    <a:srgbClr val="000000">
                      <a:alpha val="43137"/>
                    </a:srgbClr>
                  </a:outerShdw>
                </a:effectLst>
              </a:rPr>
              <a:t>Девятый в</a:t>
            </a:r>
            <a:r>
              <a:rPr lang="ru-RU" sz="2400" spc="750" dirty="0">
                <a:effectLst>
                  <a:outerShdw blurRad="38100" dist="38100" dir="2700000" algn="tl">
                    <a:srgbClr val="000000">
                      <a:alpha val="43137"/>
                    </a:srgbClr>
                  </a:outerShdw>
                </a:effectLst>
              </a:rPr>
              <a:t>ал</a:t>
            </a:r>
            <a:r>
              <a:rPr lang="ru-RU" sz="3200" i="0" dirty="0">
                <a:effectLst>
                  <a:outerShdw blurRad="38100" dist="38100" dir="2700000" algn="tl">
                    <a:srgbClr val="000000">
                      <a:alpha val="43137"/>
                    </a:srgbClr>
                  </a:outerShdw>
                </a:effectLst>
                <a:latin typeface="Arial Black" panose="020B0A04020102020204" pitchFamily="34" charset="0"/>
              </a:rPr>
              <a:t>»</a:t>
            </a:r>
            <a:br>
              <a:rPr lang="ru-RU" sz="3200" i="0" dirty="0">
                <a:effectLst>
                  <a:outerShdw blurRad="38100" dist="38100" dir="2700000" algn="tl">
                    <a:srgbClr val="000000">
                      <a:alpha val="43137"/>
                    </a:srgbClr>
                  </a:outerShdw>
                </a:effectLst>
                <a:latin typeface="Arial Black" panose="020B0A04020102020204" pitchFamily="34" charset="0"/>
              </a:rPr>
            </a:br>
            <a:r>
              <a:rPr lang="ru-RU" sz="3200" i="0" dirty="0">
                <a:solidFill>
                  <a:schemeClr val="bg2"/>
                </a:solidFill>
                <a:effectLst>
                  <a:outerShdw blurRad="38100" dist="38100" dir="2700000" algn="tl">
                    <a:srgbClr val="000000">
                      <a:alpha val="43137"/>
                    </a:srgbClr>
                  </a:outerShdw>
                </a:effectLst>
                <a:latin typeface="Arial Black" panose="020B0A04020102020204" pitchFamily="34" charset="0"/>
              </a:rPr>
              <a:t> </a:t>
            </a:r>
            <a:br>
              <a:rPr lang="en-US" sz="1400" spc="750" dirty="0">
                <a:solidFill>
                  <a:schemeClr val="bg1"/>
                </a:solidFill>
              </a:rPr>
            </a:br>
            <a:r>
              <a:rPr lang="ru-RU" sz="1400" dirty="0">
                <a:solidFill>
                  <a:schemeClr val="bg1"/>
                </a:solidFill>
                <a:effectLst>
                  <a:outerShdw blurRad="38100" dist="38100" dir="2700000" algn="tl">
                    <a:srgbClr val="000000">
                      <a:alpha val="43137"/>
                    </a:srgbClr>
                  </a:outerShdw>
                </a:effectLst>
                <a:latin typeface="Arial Black" panose="020B0A04020102020204" pitchFamily="34" charset="0"/>
              </a:rPr>
              <a:t>одна из самых знаменитых картин русского </a:t>
            </a:r>
            <a:r>
              <a:rPr lang="ru-RU" sz="1400" strike="noStrike" dirty="0">
                <a:solidFill>
                  <a:schemeClr val="bg1"/>
                </a:solidFill>
                <a:effectLst>
                  <a:outerShdw blurRad="38100" dist="38100" dir="2700000" algn="tl">
                    <a:srgbClr val="000000">
                      <a:alpha val="43137"/>
                    </a:srgbClr>
                  </a:outerShdw>
                </a:effectLst>
                <a:latin typeface="Arial Black" panose="020B0A04020102020204" pitchFamily="34" charset="0"/>
              </a:rPr>
              <a:t>художника-мариниста</a:t>
            </a:r>
            <a:r>
              <a:rPr lang="ru-RU" sz="1400" dirty="0">
                <a:solidFill>
                  <a:schemeClr val="bg1"/>
                </a:solidFill>
                <a:effectLst>
                  <a:outerShdw blurRad="38100" dist="38100" dir="2700000" algn="tl">
                    <a:srgbClr val="000000">
                      <a:alpha val="43137"/>
                    </a:srgbClr>
                  </a:outerShdw>
                </a:effectLst>
                <a:latin typeface="Arial Black" panose="020B0A04020102020204" pitchFamily="34" charset="0"/>
              </a:rPr>
              <a:t> </a:t>
            </a:r>
            <a:r>
              <a:rPr lang="ru-RU" sz="1400" strike="noStrike" dirty="0">
                <a:solidFill>
                  <a:schemeClr val="bg1"/>
                </a:solidFill>
                <a:effectLst>
                  <a:outerShdw blurRad="38100" dist="38100" dir="2700000" algn="tl">
                    <a:srgbClr val="000000">
                      <a:alpha val="43137"/>
                    </a:srgbClr>
                  </a:outerShdw>
                </a:effectLst>
                <a:latin typeface="Arial Black" panose="020B0A04020102020204" pitchFamily="34" charset="0"/>
              </a:rPr>
              <a:t>Ивана Айвазовского</a:t>
            </a:r>
            <a:r>
              <a:rPr lang="ru-RU" sz="1400" dirty="0">
                <a:solidFill>
                  <a:schemeClr val="bg1"/>
                </a:solidFill>
                <a:effectLst>
                  <a:outerShdw blurRad="38100" dist="38100" dir="2700000" algn="tl">
                    <a:srgbClr val="000000">
                      <a:alpha val="43137"/>
                    </a:srgbClr>
                  </a:outerShdw>
                </a:effectLst>
                <a:latin typeface="Arial Black" panose="020B0A04020102020204" pitchFamily="34" charset="0"/>
              </a:rPr>
              <a:t>, хранится в </a:t>
            </a:r>
            <a:r>
              <a:rPr lang="ru-RU" sz="1400" strike="noStrike" dirty="0">
                <a:solidFill>
                  <a:schemeClr val="bg1"/>
                </a:solidFill>
                <a:effectLst>
                  <a:outerShdw blurRad="38100" dist="38100" dir="2700000" algn="tl">
                    <a:srgbClr val="000000">
                      <a:alpha val="43137"/>
                    </a:srgbClr>
                  </a:outerShdw>
                </a:effectLst>
                <a:latin typeface="Arial Black" panose="020B0A04020102020204" pitchFamily="34" charset="0"/>
              </a:rPr>
              <a:t>Русском музее</a:t>
            </a:r>
            <a:r>
              <a:rPr lang="ru-RU" sz="1400" dirty="0">
                <a:solidFill>
                  <a:schemeClr val="bg1"/>
                </a:solidFill>
                <a:effectLst>
                  <a:outerShdw blurRad="38100" dist="38100" dir="2700000" algn="tl">
                    <a:srgbClr val="000000">
                      <a:alpha val="43137"/>
                    </a:srgbClr>
                  </a:outerShdw>
                </a:effectLst>
                <a:latin typeface="Arial Black" panose="020B0A04020102020204" pitchFamily="34" charset="0"/>
              </a:rPr>
              <a:t> в Санкт-Петербурге</a:t>
            </a:r>
            <a:r>
              <a:rPr lang="en-US" sz="1400" dirty="0">
                <a:solidFill>
                  <a:schemeClr val="bg1"/>
                </a:solidFill>
                <a:effectLst>
                  <a:outerShdw blurRad="38100" dist="38100" dir="2700000" algn="tl">
                    <a:srgbClr val="000000">
                      <a:alpha val="43137"/>
                    </a:srgbClr>
                  </a:outerShdw>
                </a:effectLst>
                <a:latin typeface="Arial Black" panose="020B0A04020102020204" pitchFamily="34" charset="0"/>
              </a:rPr>
              <a:t>.</a:t>
            </a:r>
            <a:r>
              <a:rPr lang="ru-RU" sz="1400" dirty="0">
                <a:solidFill>
                  <a:schemeClr val="bg1"/>
                </a:solidFill>
                <a:effectLst>
                  <a:outerShdw blurRad="38100" dist="38100" dir="2700000" algn="tl">
                    <a:srgbClr val="000000">
                      <a:alpha val="43137"/>
                    </a:srgbClr>
                  </a:outerShdw>
                </a:effectLst>
                <a:latin typeface="Arial Black" panose="020B0A04020102020204" pitchFamily="34" charset="0"/>
              </a:rPr>
              <a:t> Написана в 1850 году.</a:t>
            </a:r>
            <a:r>
              <a:rPr lang="ru-RU" sz="1400" i="0" dirty="0">
                <a:solidFill>
                  <a:srgbClr val="202122"/>
                </a:solidFill>
                <a:effectLst>
                  <a:outerShdw blurRad="38100" dist="38100" dir="2700000" algn="tl">
                    <a:srgbClr val="000000">
                      <a:alpha val="43137"/>
                    </a:srgbClr>
                  </a:outerShdw>
                </a:effectLst>
                <a:latin typeface="Arial Black" panose="020B0A04020102020204" pitchFamily="34" charset="0"/>
              </a:rPr>
              <a:t> </a:t>
            </a:r>
            <a:r>
              <a:rPr lang="ru-RU" sz="1400" i="0" dirty="0">
                <a:solidFill>
                  <a:schemeClr val="bg1"/>
                </a:solidFill>
                <a:effectLst>
                  <a:outerShdw blurRad="38100" dist="38100" dir="2700000" algn="tl">
                    <a:srgbClr val="000000">
                      <a:alpha val="43137"/>
                    </a:srgbClr>
                  </a:outerShdw>
                </a:effectLst>
                <a:latin typeface="Arial Black" panose="020B0A04020102020204" pitchFamily="34" charset="0"/>
              </a:rPr>
              <a:t>Живописец изображает море после очень сильного ночного шторма и людей, потерпевших </a:t>
            </a:r>
            <a:r>
              <a:rPr lang="ru-RU" sz="1400" i="0" u="none" strike="noStrike" dirty="0">
                <a:solidFill>
                  <a:schemeClr val="bg1"/>
                </a:solidFill>
                <a:effectLst>
                  <a:outerShdw blurRad="38100" dist="38100" dir="2700000" algn="tl">
                    <a:srgbClr val="000000">
                      <a:alpha val="43137"/>
                    </a:srgbClr>
                  </a:outerShdw>
                </a:effectLst>
                <a:latin typeface="Arial Black" panose="020B0A04020102020204" pitchFamily="34" charset="0"/>
              </a:rPr>
              <a:t>кораблекрушение</a:t>
            </a:r>
            <a:r>
              <a:rPr lang="ru-RU" sz="1400" i="0" dirty="0">
                <a:solidFill>
                  <a:schemeClr val="bg1"/>
                </a:solidFill>
                <a:effectLst>
                  <a:outerShdw blurRad="38100" dist="38100" dir="2700000" algn="tl">
                    <a:srgbClr val="000000">
                      <a:alpha val="43137"/>
                    </a:srgbClr>
                  </a:outerShdw>
                </a:effectLst>
                <a:latin typeface="Arial Black" panose="020B0A04020102020204" pitchFamily="34" charset="0"/>
              </a:rPr>
              <a:t>. Лучи солнца освещают громадные волны. Самая большая из них — </a:t>
            </a:r>
            <a:r>
              <a:rPr lang="ru-RU" sz="1400" i="0" u="none" strike="noStrike" dirty="0">
                <a:solidFill>
                  <a:schemeClr val="bg1"/>
                </a:solidFill>
                <a:effectLst>
                  <a:outerShdw blurRad="38100" dist="38100" dir="2700000" algn="tl">
                    <a:srgbClr val="000000">
                      <a:alpha val="43137"/>
                    </a:srgbClr>
                  </a:outerShdw>
                </a:effectLst>
                <a:latin typeface="Arial Black" panose="020B0A04020102020204" pitchFamily="34" charset="0"/>
              </a:rPr>
              <a:t>девятый вал</a:t>
            </a:r>
            <a:r>
              <a:rPr lang="ru-RU" sz="1400" i="0" dirty="0">
                <a:solidFill>
                  <a:schemeClr val="bg1"/>
                </a:solidFill>
                <a:effectLst>
                  <a:outerShdw blurRad="38100" dist="38100" dir="2700000" algn="tl">
                    <a:srgbClr val="000000">
                      <a:alpha val="43137"/>
                    </a:srgbClr>
                  </a:outerShdw>
                </a:effectLst>
                <a:latin typeface="Arial Black" panose="020B0A04020102020204" pitchFamily="34" charset="0"/>
              </a:rPr>
              <a:t> — готова обрушиться на людей, пытающихся спастись на обломках мачты</a:t>
            </a:r>
            <a:r>
              <a:rPr lang="ru-RU" sz="1200" b="0" i="0" dirty="0">
                <a:solidFill>
                  <a:schemeClr val="bg1"/>
                </a:solidFill>
                <a:effectLst>
                  <a:outerShdw blurRad="38100" dist="38100" dir="2700000" algn="tl">
                    <a:srgbClr val="000000">
                      <a:alpha val="43137"/>
                    </a:srgbClr>
                  </a:outerShdw>
                </a:effectLst>
                <a:latin typeface="Arial Black" panose="020B0A04020102020204" pitchFamily="34" charset="0"/>
              </a:rPr>
              <a:t>.</a:t>
            </a:r>
            <a:endParaRPr lang="en-US" sz="1200" u="sng" spc="75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pic>
        <p:nvPicPr>
          <p:cNvPr id="5" name="Объект 4">
            <a:extLst>
              <a:ext uri="{FF2B5EF4-FFF2-40B4-BE49-F238E27FC236}">
                <a16:creationId xmlns:a16="http://schemas.microsoft.com/office/drawing/2014/main" id="{12D70A76-C5EA-E9B9-CDC4-F597FE56D6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3452" y="-1"/>
            <a:ext cx="8135593" cy="6857571"/>
          </a:xfrm>
          <a:prstGeom prst="rect">
            <a:avLst/>
          </a:prstGeom>
        </p:spPr>
      </p:pic>
      <p:pic>
        <p:nvPicPr>
          <p:cNvPr id="6" name="Объект 8" descr="Изображение выглядит как природа, облако, закат&#10;&#10;Автоматически созданное описание">
            <a:extLst>
              <a:ext uri="{FF2B5EF4-FFF2-40B4-BE49-F238E27FC236}">
                <a16:creationId xmlns:a16="http://schemas.microsoft.com/office/drawing/2014/main" id="{EBAB1FC6-9602-5ED6-359B-B7320C9956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595" y="-431"/>
            <a:ext cx="8152641" cy="6858002"/>
          </a:xfrm>
          <a:prstGeom prst="rect">
            <a:avLst/>
          </a:prstGeom>
        </p:spPr>
      </p:pic>
    </p:spTree>
    <p:extLst>
      <p:ext uri="{BB962C8B-B14F-4D97-AF65-F5344CB8AC3E}">
        <p14:creationId xmlns:p14="http://schemas.microsoft.com/office/powerpoint/2010/main" val="2341072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000"/>
                  <a:lumOff val="40000"/>
                  <a:alpha val="0"/>
                </a:schemeClr>
              </a:gs>
              <a:gs pos="99000">
                <a:schemeClr val="accent2">
                  <a:alpha val="92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000">
                <a:schemeClr val="accent4">
                  <a:lumMod val="20000"/>
                  <a:lumOff val="80000"/>
                  <a:alpha val="200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Заголовок 1">
            <a:extLst>
              <a:ext uri="{FF2B5EF4-FFF2-40B4-BE49-F238E27FC236}">
                <a16:creationId xmlns:a16="http://schemas.microsoft.com/office/drawing/2014/main" id="{A099B471-B2DC-48E3-474A-8104103DC006}"/>
              </a:ext>
            </a:extLst>
          </p:cNvPr>
          <p:cNvSpPr>
            <a:spLocks noGrp="1"/>
          </p:cNvSpPr>
          <p:nvPr>
            <p:ph type="title"/>
          </p:nvPr>
        </p:nvSpPr>
        <p:spPr>
          <a:xfrm>
            <a:off x="277843" y="2676793"/>
            <a:ext cx="3465867" cy="3925311"/>
          </a:xfrm>
        </p:spPr>
        <p:txBody>
          <a:bodyPr vert="horz" lIns="0" tIns="0" rIns="0" bIns="0" rtlCol="0" anchor="b">
            <a:normAutofit fontScale="90000"/>
          </a:bodyPr>
          <a:lstStyle/>
          <a:p>
            <a:pPr algn="ctr" fontAlgn="base"/>
            <a:r>
              <a:rPr lang="ru-RU" sz="1600" b="0" i="0" dirty="0">
                <a:effectLst/>
                <a:latin typeface="Arial Black" panose="020B0A04020102020204" pitchFamily="34" charset="0"/>
              </a:rPr>
              <a:t>«</a:t>
            </a:r>
            <a:r>
              <a:rPr lang="ru-RU" sz="1600" i="0" dirty="0">
                <a:effectLst>
                  <a:outerShdw blurRad="38100" dist="38100" dir="2700000" algn="tl">
                    <a:srgbClr val="000000">
                      <a:alpha val="43137"/>
                    </a:srgbClr>
                  </a:outerShdw>
                </a:effectLst>
                <a:latin typeface="Arial Black" panose="020B0A04020102020204" pitchFamily="34" charset="0"/>
              </a:rPr>
              <a:t>Буря на море </a:t>
            </a:r>
            <a:r>
              <a:rPr lang="ru-RU" sz="1400" i="0" dirty="0">
                <a:effectLst>
                  <a:outerShdw blurRad="38100" dist="38100" dir="2700000" algn="tl">
                    <a:srgbClr val="000000">
                      <a:alpha val="43137"/>
                    </a:srgbClr>
                  </a:outerShdw>
                </a:effectLst>
                <a:latin typeface="Arial Black" panose="020B0A04020102020204" pitchFamily="34" charset="0"/>
              </a:rPr>
              <a:t>ночью</a:t>
            </a:r>
            <a:r>
              <a:rPr lang="ru-RU" sz="1600" i="0" dirty="0">
                <a:effectLst>
                  <a:outerShdw blurRad="38100" dist="38100" dir="2700000" algn="tl">
                    <a:srgbClr val="000000">
                      <a:alpha val="43137"/>
                    </a:srgbClr>
                  </a:outerShdw>
                </a:effectLst>
                <a:latin typeface="Arial Black" panose="020B0A04020102020204" pitchFamily="34" charset="0"/>
              </a:rPr>
              <a:t>»</a:t>
            </a:r>
            <a:br>
              <a:rPr lang="en-US" sz="1400" i="0" dirty="0">
                <a:effectLst>
                  <a:outerShdw blurRad="38100" dist="38100" dir="2700000" algn="tl">
                    <a:srgbClr val="000000">
                      <a:alpha val="43137"/>
                    </a:srgbClr>
                  </a:outerShdw>
                </a:effectLst>
                <a:latin typeface="Arial Black" panose="020B0A04020102020204" pitchFamily="34" charset="0"/>
              </a:rPr>
            </a:br>
            <a:br>
              <a:rPr lang="en-US" sz="1400" i="0" dirty="0">
                <a:solidFill>
                  <a:schemeClr val="bg2"/>
                </a:solidFill>
                <a:effectLst>
                  <a:outerShdw blurRad="38100" dist="38100" dir="2700000" algn="tl">
                    <a:srgbClr val="000000">
                      <a:alpha val="43137"/>
                    </a:srgbClr>
                  </a:outerShdw>
                </a:effectLst>
                <a:latin typeface="Arial Black" panose="020B0A04020102020204" pitchFamily="34" charset="0"/>
              </a:rPr>
            </a:br>
            <a:r>
              <a:rPr lang="ru-RU" sz="1400" i="0" dirty="0">
                <a:solidFill>
                  <a:schemeClr val="bg2"/>
                </a:solidFill>
                <a:effectLst>
                  <a:outerShdw blurRad="38100" dist="38100" dir="2700000" algn="tl">
                    <a:srgbClr val="000000">
                      <a:alpha val="43137"/>
                    </a:srgbClr>
                  </a:outerShdw>
                </a:effectLst>
                <a:latin typeface="Arial Black" panose="020B0A04020102020204" pitchFamily="34" charset="0"/>
              </a:rPr>
              <a:t>Малоизвестная картина «Буря на море ночью» продолжает тематику морских пейзажей, которую предпочитал Айвазовский в своем творчестве. Как можно догадаться из названия, произведение «Буря на море ночью» выполнено в темных тонах и обладает мрачной, тревожной атмосферой приближающейся катастрофы.</a:t>
            </a:r>
            <a:r>
              <a:rPr lang="ru-RU" sz="900" b="0" i="0" dirty="0">
                <a:solidFill>
                  <a:srgbClr val="000000"/>
                </a:solidFill>
                <a:effectLst/>
                <a:latin typeface="Roboto" panose="02000000000000000000" pitchFamily="2" charset="0"/>
              </a:rPr>
              <a:t> </a:t>
            </a:r>
            <a:r>
              <a:rPr lang="ru-RU" sz="1600" i="0" dirty="0">
                <a:solidFill>
                  <a:schemeClr val="bg2"/>
                </a:solidFill>
                <a:effectLst>
                  <a:outerShdw blurRad="38100" dist="38100" dir="2700000" algn="tl">
                    <a:srgbClr val="000000">
                      <a:alpha val="43137"/>
                    </a:srgbClr>
                  </a:outerShdw>
                </a:effectLst>
                <a:latin typeface="Arial Black" panose="020B0A04020102020204" pitchFamily="34" charset="0"/>
              </a:rPr>
              <a:t>Полотно «Буря на море ночью» была написана в 1848-1849 гг.</a:t>
            </a:r>
          </a:p>
        </p:txBody>
      </p:sp>
      <p:pic>
        <p:nvPicPr>
          <p:cNvPr id="16" name="Объект 15" descr="Изображение выглядит как текст, природа&#10;&#10;Автоматически созданное описание">
            <a:extLst>
              <a:ext uri="{FF2B5EF4-FFF2-40B4-BE49-F238E27FC236}">
                <a16:creationId xmlns:a16="http://schemas.microsoft.com/office/drawing/2014/main" id="{8D0735ED-30C4-DB6F-49DB-04B33769F3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7831" y="0"/>
            <a:ext cx="8153405" cy="6858000"/>
          </a:xfrm>
        </p:spPr>
      </p:pic>
    </p:spTree>
    <p:extLst>
      <p:ext uri="{BB962C8B-B14F-4D97-AF65-F5344CB8AC3E}">
        <p14:creationId xmlns:p14="http://schemas.microsoft.com/office/powerpoint/2010/main" val="710486774"/>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3AE8C3-8F65-40F4-BABE-E70F38301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alpha val="78000"/>
                </a:schemeClr>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FC4764-B8D5-4F87-95DB-3125B2D12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9728" y="59346"/>
            <a:ext cx="4156527" cy="4037836"/>
          </a:xfrm>
          <a:prstGeom prst="rect">
            <a:avLst/>
          </a:prstGeom>
          <a:gradFill>
            <a:gsLst>
              <a:gs pos="0">
                <a:schemeClr val="accent5">
                  <a:alpha val="47000"/>
                </a:schemeClr>
              </a:gs>
              <a:gs pos="100000">
                <a:schemeClr val="accent4">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4C1654F-94F5-497E-8ECF-F2A7E84D6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8313" y="3587284"/>
            <a:ext cx="2501977" cy="4038601"/>
          </a:xfrm>
          <a:prstGeom prst="rect">
            <a:avLst/>
          </a:prstGeom>
          <a:gradFill>
            <a:gsLst>
              <a:gs pos="0">
                <a:schemeClr val="accent5">
                  <a:lumMod val="60000"/>
                  <a:lumOff val="40000"/>
                  <a:alpha val="0"/>
                </a:schemeClr>
              </a:gs>
              <a:gs pos="99000">
                <a:schemeClr val="accent2">
                  <a:alpha val="7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5254" y="969296"/>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Заголовок 1">
            <a:extLst>
              <a:ext uri="{FF2B5EF4-FFF2-40B4-BE49-F238E27FC236}">
                <a16:creationId xmlns:a16="http://schemas.microsoft.com/office/drawing/2014/main" id="{6124AE98-27EA-1D60-5874-1B7BEF863591}"/>
              </a:ext>
            </a:extLst>
          </p:cNvPr>
          <p:cNvSpPr>
            <a:spLocks noGrp="1"/>
          </p:cNvSpPr>
          <p:nvPr>
            <p:ph type="title"/>
          </p:nvPr>
        </p:nvSpPr>
        <p:spPr>
          <a:xfrm>
            <a:off x="-1530" y="488400"/>
            <a:ext cx="4036309" cy="5920615"/>
          </a:xfrm>
        </p:spPr>
        <p:txBody>
          <a:bodyPr anchor="b">
            <a:noAutofit/>
          </a:bodyPr>
          <a:lstStyle/>
          <a:p>
            <a:pPr algn="ctr"/>
            <a:r>
              <a:rPr lang="ru-RU" sz="1000" b="0" i="0" dirty="0">
                <a:effectLst/>
                <a:latin typeface="Arial Black" panose="020B0A04020102020204" pitchFamily="34" charset="0"/>
              </a:rPr>
              <a:t>«</a:t>
            </a:r>
            <a:r>
              <a:rPr lang="ru-RU" sz="1000" dirty="0">
                <a:effectLst>
                  <a:outerShdw blurRad="38100" dist="38100" dir="2700000" algn="tl">
                    <a:srgbClr val="000000">
                      <a:alpha val="43137"/>
                    </a:srgbClr>
                  </a:outerShdw>
                </a:effectLst>
                <a:latin typeface="Arial Black" panose="020B0A04020102020204" pitchFamily="34" charset="0"/>
              </a:rPr>
              <a:t>Среди волн</a:t>
            </a:r>
            <a:r>
              <a:rPr lang="ru-RU" sz="1000" i="0" dirty="0">
                <a:effectLst>
                  <a:outerShdw blurRad="38100" dist="38100" dir="2700000" algn="tl">
                    <a:srgbClr val="000000">
                      <a:alpha val="43137"/>
                    </a:srgbClr>
                  </a:outerShdw>
                </a:effectLst>
                <a:latin typeface="Arial Black" panose="020B0A04020102020204" pitchFamily="34" charset="0"/>
              </a:rPr>
              <a:t>»</a:t>
            </a:r>
            <a:br>
              <a:rPr lang="ru-RU" sz="1000" i="0" dirty="0">
                <a:effectLst>
                  <a:outerShdw blurRad="38100" dist="38100" dir="2700000" algn="tl">
                    <a:srgbClr val="000000">
                      <a:alpha val="43137"/>
                    </a:srgbClr>
                  </a:outerShdw>
                </a:effectLst>
                <a:latin typeface="Arial Black" panose="020B0A04020102020204" pitchFamily="34" charset="0"/>
              </a:rPr>
            </a:br>
            <a:br>
              <a:rPr lang="ru-RU" sz="1000" i="0" dirty="0">
                <a:solidFill>
                  <a:schemeClr val="bg2"/>
                </a:solidFill>
                <a:effectLst>
                  <a:outerShdw blurRad="38100" dist="38100" dir="2700000" algn="tl">
                    <a:srgbClr val="000000">
                      <a:alpha val="43137"/>
                    </a:srgbClr>
                  </a:outerShdw>
                </a:effectLst>
                <a:latin typeface="Arial Black" panose="020B0A04020102020204" pitchFamily="34" charset="0"/>
              </a:rPr>
            </a:br>
            <a:r>
              <a:rPr lang="ru-RU" sz="1000" i="0" dirty="0">
                <a:solidFill>
                  <a:schemeClr val="bg2"/>
                </a:solidFill>
                <a:effectLst>
                  <a:outerShdw blurRad="38100" dist="38100" dir="2700000" algn="tl">
                    <a:srgbClr val="000000">
                      <a:alpha val="43137"/>
                    </a:srgbClr>
                  </a:outerShdw>
                </a:effectLst>
                <a:latin typeface="Arial Black" panose="020B0A04020102020204" pitchFamily="34" charset="0"/>
              </a:rPr>
              <a:t>Работа «Среди волн» — это одна из зрелых и поздних работ художника, созданная им в возрасте 81 года. Будучи крепким и бодрым, мастер, даже в столь почтенном возрасте продолжал творить удивительные работы.</a:t>
            </a:r>
            <a:r>
              <a:rPr lang="ru-RU" sz="1000" b="0" i="0" dirty="0">
                <a:solidFill>
                  <a:srgbClr val="444444"/>
                </a:solidFill>
                <a:effectLst/>
                <a:latin typeface="dinpro"/>
              </a:rPr>
              <a:t> </a:t>
            </a:r>
            <a:r>
              <a:rPr lang="ru-RU" sz="1000" i="0" dirty="0">
                <a:solidFill>
                  <a:schemeClr val="bg2"/>
                </a:solidFill>
                <a:effectLst>
                  <a:outerShdw blurRad="38100" dist="38100" dir="2700000" algn="tl">
                    <a:srgbClr val="000000">
                      <a:alpha val="43137"/>
                    </a:srgbClr>
                  </a:outerShdw>
                </a:effectLst>
                <a:latin typeface="Arial Black" panose="020B0A04020102020204" pitchFamily="34" charset="0"/>
              </a:rPr>
              <a:t>Возможно, картина могла бы стать одной из многих, посвященных выживанию моряков, но в ее сюжет вмешался случай. </a:t>
            </a:r>
            <a:r>
              <a:rPr lang="ru-RU" sz="1000" b="0" i="0" dirty="0">
                <a:solidFill>
                  <a:srgbClr val="444444"/>
                </a:solidFill>
                <a:effectLst/>
                <a:latin typeface="dinpro"/>
              </a:rPr>
              <a:t> </a:t>
            </a:r>
            <a:r>
              <a:rPr lang="ru-RU" sz="1000" i="0" dirty="0">
                <a:solidFill>
                  <a:schemeClr val="bg2"/>
                </a:solidFill>
                <a:effectLst>
                  <a:outerShdw blurRad="38100" dist="38100" dir="2700000" algn="tl">
                    <a:srgbClr val="000000">
                      <a:alpha val="43137"/>
                    </a:srgbClr>
                  </a:outerShdw>
                </a:effectLst>
                <a:latin typeface="Arial Black" panose="020B0A04020102020204" pitchFamily="34" charset="0"/>
              </a:rPr>
              <a:t>Художник изобразил на ней бушующее море, небольшую шлюпку спасающихся людей и показал работу родственнику, имеющему чин морского офицера. Однако последний усомнился в том, что люди на такой хлипкой посудине смогли бы хоть немного продержаться на таких волнах. Айвазовского задела такая критика, но реализм был для него на первом месте, поэтому на другой день на картине уже не было ничего, кроме самого моря.</a:t>
            </a:r>
            <a:endParaRPr lang="ru-RU" sz="1000" dirty="0">
              <a:solidFill>
                <a:schemeClr val="bg2"/>
              </a:solidFill>
              <a:effectLst>
                <a:outerShdw blurRad="38100" dist="38100" dir="2700000" algn="tl">
                  <a:srgbClr val="000000">
                    <a:alpha val="43137"/>
                  </a:srgbClr>
                </a:outerShdw>
              </a:effectLst>
              <a:latin typeface="Arial Black" panose="020B0A04020102020204" pitchFamily="34" charset="0"/>
            </a:endParaRPr>
          </a:p>
        </p:txBody>
      </p:sp>
      <p:pic>
        <p:nvPicPr>
          <p:cNvPr id="13" name="Объект 12" descr="Изображение выглядит как внешний, природа, дно океана&#10;&#10;Автоматически созданное описание">
            <a:extLst>
              <a:ext uri="{FF2B5EF4-FFF2-40B4-BE49-F238E27FC236}">
                <a16:creationId xmlns:a16="http://schemas.microsoft.com/office/drawing/2014/main" id="{FF9215A5-8C10-245F-14C0-A5DB7513ED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7454" y="0"/>
            <a:ext cx="8151497" cy="6857573"/>
          </a:xfrm>
          <a:prstGeom prst="rect">
            <a:avLst/>
          </a:prstGeom>
        </p:spPr>
      </p:pic>
    </p:spTree>
    <p:extLst>
      <p:ext uri="{BB962C8B-B14F-4D97-AF65-F5344CB8AC3E}">
        <p14:creationId xmlns:p14="http://schemas.microsoft.com/office/powerpoint/2010/main" val="1527385802"/>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3AE8C3-8F65-40F4-BABE-E70F38301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alpha val="78000"/>
                </a:schemeClr>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FC4764-B8D5-4F87-95DB-3125B2D12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9728" y="59346"/>
            <a:ext cx="4156527" cy="4037836"/>
          </a:xfrm>
          <a:prstGeom prst="rect">
            <a:avLst/>
          </a:prstGeom>
          <a:gradFill>
            <a:gsLst>
              <a:gs pos="0">
                <a:schemeClr val="accent5">
                  <a:alpha val="47000"/>
                </a:schemeClr>
              </a:gs>
              <a:gs pos="100000">
                <a:schemeClr val="accent4">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C1654F-94F5-497E-8ECF-F2A7E84D6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8313" y="3587284"/>
            <a:ext cx="2501977" cy="4038601"/>
          </a:xfrm>
          <a:prstGeom prst="rect">
            <a:avLst/>
          </a:prstGeom>
          <a:gradFill>
            <a:gsLst>
              <a:gs pos="0">
                <a:schemeClr val="accent5">
                  <a:lumMod val="60000"/>
                  <a:lumOff val="40000"/>
                  <a:alpha val="0"/>
                </a:schemeClr>
              </a:gs>
              <a:gs pos="99000">
                <a:schemeClr val="accent2">
                  <a:alpha val="7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5254" y="969296"/>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Заголовок 1">
            <a:extLst>
              <a:ext uri="{FF2B5EF4-FFF2-40B4-BE49-F238E27FC236}">
                <a16:creationId xmlns:a16="http://schemas.microsoft.com/office/drawing/2014/main" id="{7624947C-DCA0-BF93-F04D-550178B40C77}"/>
              </a:ext>
            </a:extLst>
          </p:cNvPr>
          <p:cNvSpPr>
            <a:spLocks noGrp="1"/>
          </p:cNvSpPr>
          <p:nvPr>
            <p:ph type="title"/>
          </p:nvPr>
        </p:nvSpPr>
        <p:spPr>
          <a:xfrm>
            <a:off x="-1530" y="510966"/>
            <a:ext cx="4037835" cy="6227351"/>
          </a:xfrm>
        </p:spPr>
        <p:txBody>
          <a:bodyPr anchor="b">
            <a:noAutofit/>
          </a:bodyPr>
          <a:lstStyle/>
          <a:p>
            <a:pPr algn="ctr"/>
            <a:r>
              <a:rPr lang="ru-RU" sz="1200" cap="all" dirty="0">
                <a:effectLst>
                  <a:outerShdw blurRad="38100" dist="38100" dir="2700000" algn="tl">
                    <a:srgbClr val="000000">
                      <a:alpha val="43137"/>
                    </a:srgbClr>
                  </a:outerShdw>
                </a:effectLst>
                <a:latin typeface="Arial Black" panose="020B0A04020102020204" pitchFamily="34" charset="0"/>
              </a:rPr>
              <a:t>«ХАОС</a:t>
            </a:r>
            <a:r>
              <a:rPr lang="ru-RU" sz="1200" b="0" cap="all" dirty="0">
                <a:effectLst/>
                <a:latin typeface="Arial Black" panose="020B0A04020102020204" pitchFamily="34" charset="0"/>
              </a:rPr>
              <a:t>»</a:t>
            </a:r>
            <a:br>
              <a:rPr lang="ru-RU" sz="1200" b="0" cap="all" dirty="0">
                <a:solidFill>
                  <a:schemeClr val="bg2"/>
                </a:solidFill>
                <a:effectLst/>
                <a:latin typeface="Arial Black" panose="020B0A04020102020204" pitchFamily="34" charset="0"/>
              </a:rPr>
            </a:br>
            <a:r>
              <a:rPr lang="ru-RU" sz="1200" b="0" i="0" dirty="0">
                <a:solidFill>
                  <a:srgbClr val="444444"/>
                </a:solidFill>
                <a:effectLst/>
                <a:latin typeface="dinpro"/>
              </a:rPr>
              <a:t> </a:t>
            </a:r>
            <a:r>
              <a:rPr lang="ru-RU" sz="1200" i="0" dirty="0">
                <a:solidFill>
                  <a:schemeClr val="bg2"/>
                </a:solidFill>
                <a:effectLst>
                  <a:outerShdw blurRad="38100" dist="38100" dir="2700000" algn="tl">
                    <a:srgbClr val="000000">
                      <a:alpha val="43137"/>
                    </a:srgbClr>
                  </a:outerShdw>
                </a:effectLst>
                <a:latin typeface="Arial Black" panose="020B0A04020102020204" pitchFamily="34" charset="0"/>
              </a:rPr>
              <a:t>Не менее значимой для художника была и религиозная тематика, в которой одной из самых ярких работ стало полотно «Хаос». Как и многие живописцы, успешно закончившие Императорскую академию художеств, Айвазовский по окончанию учебы отправился в заслуженную поездку по Италии. Именно там он создал картину «Хаос», на которой изобразил библейское предание о сотворении земли. На холсте мы видим мрачные мечущиеся волны и огромный темный силуэт тучи, символизирующие хаос, темную сторону. Но над темными силами мастер изобразил сияющий силуэт божественной силы, которая неизменно сотворит из хаоса порядок.</a:t>
            </a:r>
            <a:endParaRPr lang="ru-RU" sz="1200" dirty="0">
              <a:solidFill>
                <a:schemeClr val="bg2"/>
              </a:solidFill>
              <a:effectLst>
                <a:outerShdw blurRad="38100" dist="38100" dir="2700000" algn="tl">
                  <a:srgbClr val="000000">
                    <a:alpha val="43137"/>
                  </a:srgbClr>
                </a:outerShdw>
              </a:effectLst>
              <a:latin typeface="Arial Black" panose="020B0A04020102020204" pitchFamily="34" charset="0"/>
            </a:endParaRPr>
          </a:p>
        </p:txBody>
      </p:sp>
      <p:sp>
        <p:nvSpPr>
          <p:cNvPr id="8" name="Content Placeholder 7">
            <a:extLst>
              <a:ext uri="{FF2B5EF4-FFF2-40B4-BE49-F238E27FC236}">
                <a16:creationId xmlns:a16="http://schemas.microsoft.com/office/drawing/2014/main" id="{3D1DB203-469B-252F-88E1-19CF492BA326}"/>
              </a:ext>
            </a:extLst>
          </p:cNvPr>
          <p:cNvSpPr>
            <a:spLocks noGrp="1"/>
          </p:cNvSpPr>
          <p:nvPr>
            <p:ph idx="1"/>
          </p:nvPr>
        </p:nvSpPr>
        <p:spPr>
          <a:xfrm>
            <a:off x="4581727" y="833535"/>
            <a:ext cx="3025303" cy="5361991"/>
          </a:xfrm>
        </p:spPr>
        <p:txBody>
          <a:bodyPr anchor="ctr">
            <a:normAutofit/>
          </a:bodyPr>
          <a:lstStyle/>
          <a:p>
            <a:endParaRPr lang="en-US" sz="1600"/>
          </a:p>
        </p:txBody>
      </p:sp>
      <p:pic>
        <p:nvPicPr>
          <p:cNvPr id="4" name="Объект 3" descr="Изображение выглядит как природа, облако&#10;&#10;Автоматически созданное описание">
            <a:extLst>
              <a:ext uri="{FF2B5EF4-FFF2-40B4-BE49-F238E27FC236}">
                <a16:creationId xmlns:a16="http://schemas.microsoft.com/office/drawing/2014/main" id="{3BC4CDFB-4905-7A43-41C4-11480B62DF0D}"/>
              </a:ext>
            </a:extLst>
          </p:cNvPr>
          <p:cNvPicPr>
            <a:picLocks noChangeAspect="1"/>
          </p:cNvPicPr>
          <p:nvPr/>
        </p:nvPicPr>
        <p:blipFill rotWithShape="1">
          <a:blip r:embed="rId2">
            <a:extLst>
              <a:ext uri="{28A0092B-C50C-407E-A947-70E740481C1C}">
                <a14:useLocalDpi xmlns:a14="http://schemas.microsoft.com/office/drawing/2010/main" val="0"/>
              </a:ext>
            </a:extLst>
          </a:blip>
          <a:srcRect l="2530" r="11817"/>
          <a:stretch/>
        </p:blipFill>
        <p:spPr>
          <a:xfrm>
            <a:off x="4037454" y="0"/>
            <a:ext cx="8151498" cy="6857572"/>
          </a:xfrm>
          <a:prstGeom prst="rect">
            <a:avLst/>
          </a:prstGeom>
        </p:spPr>
      </p:pic>
    </p:spTree>
    <p:extLst>
      <p:ext uri="{BB962C8B-B14F-4D97-AF65-F5344CB8AC3E}">
        <p14:creationId xmlns:p14="http://schemas.microsoft.com/office/powerpoint/2010/main" val="1955039415"/>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3AE8C3-8F65-40F4-BABE-E70F38301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alpha val="78000"/>
                </a:schemeClr>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FC4764-B8D5-4F87-95DB-3125B2D12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9728" y="59346"/>
            <a:ext cx="4156527" cy="4037836"/>
          </a:xfrm>
          <a:prstGeom prst="rect">
            <a:avLst/>
          </a:prstGeom>
          <a:gradFill>
            <a:gsLst>
              <a:gs pos="0">
                <a:schemeClr val="accent5">
                  <a:alpha val="47000"/>
                </a:schemeClr>
              </a:gs>
              <a:gs pos="100000">
                <a:schemeClr val="accent4">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C1654F-94F5-497E-8ECF-F2A7E84D6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8313" y="3587284"/>
            <a:ext cx="2501977" cy="4038601"/>
          </a:xfrm>
          <a:prstGeom prst="rect">
            <a:avLst/>
          </a:prstGeom>
          <a:gradFill>
            <a:gsLst>
              <a:gs pos="0">
                <a:schemeClr val="accent5">
                  <a:lumMod val="60000"/>
                  <a:lumOff val="40000"/>
                  <a:alpha val="0"/>
                </a:schemeClr>
              </a:gs>
              <a:gs pos="99000">
                <a:schemeClr val="accent2">
                  <a:alpha val="7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5254" y="969296"/>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Заголовок 1">
            <a:extLst>
              <a:ext uri="{FF2B5EF4-FFF2-40B4-BE49-F238E27FC236}">
                <a16:creationId xmlns:a16="http://schemas.microsoft.com/office/drawing/2014/main" id="{938B4A0C-5CF3-E468-E954-4549A7F4309A}"/>
              </a:ext>
            </a:extLst>
          </p:cNvPr>
          <p:cNvSpPr>
            <a:spLocks noGrp="1"/>
          </p:cNvSpPr>
          <p:nvPr>
            <p:ph type="title"/>
          </p:nvPr>
        </p:nvSpPr>
        <p:spPr>
          <a:xfrm>
            <a:off x="-31816" y="2695757"/>
            <a:ext cx="4179739" cy="3943453"/>
          </a:xfrm>
        </p:spPr>
        <p:txBody>
          <a:bodyPr anchor="b">
            <a:noAutofit/>
          </a:bodyPr>
          <a:lstStyle/>
          <a:p>
            <a:pPr algn="ctr"/>
            <a:r>
              <a:rPr lang="ru-RU" sz="1200" i="0" dirty="0">
                <a:effectLst>
                  <a:outerShdw blurRad="38100" dist="38100" dir="2700000" algn="tl">
                    <a:srgbClr val="000000">
                      <a:alpha val="43137"/>
                    </a:srgbClr>
                  </a:outerShdw>
                </a:effectLst>
                <a:latin typeface="Arial Black" panose="020B0A04020102020204" pitchFamily="34" charset="0"/>
              </a:rPr>
              <a:t>«Чесменский бой</a:t>
            </a:r>
            <a:r>
              <a:rPr lang="ru-RU" sz="1200" b="0" cap="all" dirty="0">
                <a:effectLst/>
                <a:latin typeface="Arial Black" panose="020B0A04020102020204" pitchFamily="34" charset="0"/>
              </a:rPr>
              <a:t>»</a:t>
            </a:r>
            <a:r>
              <a:rPr lang="ru-RU" sz="1200" i="0" dirty="0">
                <a:effectLst>
                  <a:outerShdw blurRad="38100" dist="38100" dir="2700000" algn="tl">
                    <a:srgbClr val="000000">
                      <a:alpha val="43137"/>
                    </a:srgbClr>
                  </a:outerShdw>
                </a:effectLst>
                <a:latin typeface="Arial Black" panose="020B0A04020102020204" pitchFamily="34" charset="0"/>
              </a:rPr>
              <a:t>.</a:t>
            </a:r>
            <a:br>
              <a:rPr lang="ru-RU" sz="1200" i="0" dirty="0">
                <a:effectLst>
                  <a:outerShdw blurRad="38100" dist="38100" dir="2700000" algn="tl">
                    <a:srgbClr val="000000">
                      <a:alpha val="43137"/>
                    </a:srgbClr>
                  </a:outerShdw>
                </a:effectLst>
                <a:latin typeface="Arial Black" panose="020B0A04020102020204" pitchFamily="34" charset="0"/>
              </a:rPr>
            </a:br>
            <a:r>
              <a:rPr lang="ru-RU" sz="1200" b="0" i="0" dirty="0">
                <a:solidFill>
                  <a:srgbClr val="444444"/>
                </a:solidFill>
                <a:effectLst/>
                <a:latin typeface="dinpro"/>
              </a:rPr>
              <a:t> </a:t>
            </a:r>
            <a:r>
              <a:rPr lang="ru-RU" sz="1100" i="0" dirty="0">
                <a:solidFill>
                  <a:schemeClr val="bg2"/>
                </a:solidFill>
                <a:effectLst>
                  <a:outerShdw blurRad="38100" dist="38100" dir="2700000" algn="tl">
                    <a:srgbClr val="000000">
                      <a:alpha val="43137"/>
                    </a:srgbClr>
                  </a:outerShdw>
                </a:effectLst>
                <a:latin typeface="Arial Black" panose="020B0A04020102020204" pitchFamily="34" charset="0"/>
              </a:rPr>
              <a:t>Полотно «Чесменский бой» художник посвятил событию, которое произошло в 1770 году. Тогда, во время Чесменского боя, русский флот одержал победу над турецкими войсками. Чтобы понять особенности сражения того времени, Айвазовский получил разрешение от императора знакомиться с архивными документами, а также ориентировался на документальную картину Я.Ф. </a:t>
            </a:r>
            <a:r>
              <a:rPr lang="ru-RU" sz="1100" i="0" dirty="0" err="1">
                <a:solidFill>
                  <a:schemeClr val="bg2"/>
                </a:solidFill>
                <a:effectLst>
                  <a:outerShdw blurRad="38100" dist="38100" dir="2700000" algn="tl">
                    <a:srgbClr val="000000">
                      <a:alpha val="43137"/>
                    </a:srgbClr>
                  </a:outerShdw>
                </a:effectLst>
                <a:latin typeface="Arial Black" panose="020B0A04020102020204" pitchFamily="34" charset="0"/>
              </a:rPr>
              <a:t>Хаккерта</a:t>
            </a:r>
            <a:r>
              <a:rPr lang="ru-RU" sz="1100" i="0" dirty="0">
                <a:solidFill>
                  <a:schemeClr val="bg2"/>
                </a:solidFill>
                <a:effectLst>
                  <a:outerShdw blurRad="38100" dist="38100" dir="2700000" algn="tl">
                    <a:srgbClr val="000000">
                      <a:alpha val="43137"/>
                    </a:srgbClr>
                  </a:outerShdw>
                </a:effectLst>
                <a:latin typeface="Arial Black" panose="020B0A04020102020204" pitchFamily="34" charset="0"/>
              </a:rPr>
              <a:t> об этом бое, выполненную по заказу Екатерины II. Имея удивительную способность стремительно писать картины, он часто создавал их всего за несколько дней или даже часов. Но эта работа заняла у него больше года. И это того стоило, так как в итоге мастер сотворил еще один шедевр, который был удостоен ордена.</a:t>
            </a:r>
            <a:endParaRPr lang="ru-RU" sz="1100" dirty="0">
              <a:solidFill>
                <a:schemeClr val="bg2"/>
              </a:solidFill>
              <a:effectLst>
                <a:outerShdw blurRad="38100" dist="38100" dir="2700000" algn="tl">
                  <a:srgbClr val="000000">
                    <a:alpha val="43137"/>
                  </a:srgbClr>
                </a:outerShdw>
              </a:effectLst>
              <a:latin typeface="Arial Black" panose="020B0A04020102020204" pitchFamily="34" charset="0"/>
            </a:endParaRPr>
          </a:p>
        </p:txBody>
      </p:sp>
      <p:sp>
        <p:nvSpPr>
          <p:cNvPr id="8" name="Content Placeholder 7">
            <a:extLst>
              <a:ext uri="{FF2B5EF4-FFF2-40B4-BE49-F238E27FC236}">
                <a16:creationId xmlns:a16="http://schemas.microsoft.com/office/drawing/2014/main" id="{D7717790-EA67-7C86-D434-022085053DEF}"/>
              </a:ext>
            </a:extLst>
          </p:cNvPr>
          <p:cNvSpPr>
            <a:spLocks noGrp="1"/>
          </p:cNvSpPr>
          <p:nvPr>
            <p:ph idx="1"/>
          </p:nvPr>
        </p:nvSpPr>
        <p:spPr>
          <a:xfrm>
            <a:off x="4581727" y="833535"/>
            <a:ext cx="3025303" cy="5361991"/>
          </a:xfrm>
        </p:spPr>
        <p:txBody>
          <a:bodyPr anchor="ctr">
            <a:normAutofit/>
          </a:bodyPr>
          <a:lstStyle/>
          <a:p>
            <a:endParaRPr lang="en-US" sz="1600"/>
          </a:p>
        </p:txBody>
      </p:sp>
      <p:pic>
        <p:nvPicPr>
          <p:cNvPr id="4" name="Объект 3" descr="Изображение выглядит как дым, огонь, пар, подходит&#10;&#10;Автоматически созданное описание">
            <a:extLst>
              <a:ext uri="{FF2B5EF4-FFF2-40B4-BE49-F238E27FC236}">
                <a16:creationId xmlns:a16="http://schemas.microsoft.com/office/drawing/2014/main" id="{8B770C9C-5A04-EED9-C38C-F90A217FCD12}"/>
              </a:ext>
            </a:extLst>
          </p:cNvPr>
          <p:cNvPicPr>
            <a:picLocks noChangeAspect="1"/>
          </p:cNvPicPr>
          <p:nvPr/>
        </p:nvPicPr>
        <p:blipFill rotWithShape="1">
          <a:blip r:embed="rId2">
            <a:extLst>
              <a:ext uri="{28A0092B-C50C-407E-A947-70E740481C1C}">
                <a14:useLocalDpi xmlns:a14="http://schemas.microsoft.com/office/drawing/2010/main" val="0"/>
              </a:ext>
            </a:extLst>
          </a:blip>
          <a:srcRect l="20749" r="15753"/>
          <a:stretch/>
        </p:blipFill>
        <p:spPr>
          <a:xfrm>
            <a:off x="4037454" y="10"/>
            <a:ext cx="8154546" cy="6857990"/>
          </a:xfrm>
          <a:prstGeom prst="rect">
            <a:avLst/>
          </a:prstGeom>
        </p:spPr>
      </p:pic>
    </p:spTree>
    <p:extLst>
      <p:ext uri="{BB962C8B-B14F-4D97-AF65-F5344CB8AC3E}">
        <p14:creationId xmlns:p14="http://schemas.microsoft.com/office/powerpoint/2010/main" val="1931107294"/>
      </p:ext>
    </p:extLst>
  </p:cSld>
  <p:clrMapOvr>
    <a:masterClrMapping/>
  </p:clrMapOvr>
  <p:transition spd="slow">
    <p:wheel spokes="1"/>
  </p:transition>
</p:sld>
</file>

<file path=ppt/theme/theme1.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795</Words>
  <Application>Microsoft Office PowerPoint</Application>
  <PresentationFormat>Широкоэкранный</PresentationFormat>
  <Paragraphs>19</Paragraphs>
  <Slides>14</Slides>
  <Notes>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14</vt:i4>
      </vt:variant>
    </vt:vector>
  </HeadingPairs>
  <TitlesOfParts>
    <vt:vector size="23" baseType="lpstr">
      <vt:lpstr>Batang</vt:lpstr>
      <vt:lpstr>Arial</vt:lpstr>
      <vt:lpstr>Arial Black</vt:lpstr>
      <vt:lpstr>Bahnschrift</vt:lpstr>
      <vt:lpstr>Calibri</vt:lpstr>
      <vt:lpstr>dinpro</vt:lpstr>
      <vt:lpstr>Roboto</vt:lpstr>
      <vt:lpstr>Tw Cen MT</vt:lpstr>
      <vt:lpstr>GradientRiseVTI</vt:lpstr>
      <vt:lpstr>Иван Константинович Айвазовский   (1817-1900)</vt:lpstr>
      <vt:lpstr>Живописец Главного Морского штаба, действительный тайный советник, академик и почётный член Императорской Академии художеств в Санкт-Петербурге, почётный член Академий художеств в Амстердаме, Риме, Париже, Флоренции и Штутгарте. Наиболее выдающийся художник армянского происхождения XIX века</vt:lpstr>
      <vt:lpstr>Айвазовский наиболее известен своими морскими пейзажами, которые составляют больше половины его работ. Художник считается одним из величайших маринистов всех времён.</vt:lpstr>
      <vt:lpstr>Работы художника</vt:lpstr>
      <vt:lpstr>«Девятый вал»   одна из самых знаменитых картин русского художника-мариниста Ивана Айвазовского, хранится в Русском музее в Санкт-Петербурге. Написана в 1850 году. Живописец изображает море после очень сильного ночного шторма и людей, потерпевших кораблекрушение. Лучи солнца освещают громадные волны. Самая большая из них — девятый вал — готова обрушиться на людей, пытающихся спастись на обломках мачты.</vt:lpstr>
      <vt:lpstr>«Буря на море ночью»  Малоизвестная картина «Буря на море ночью» продолжает тематику морских пейзажей, которую предпочитал Айвазовский в своем творчестве. Как можно догадаться из названия, произведение «Буря на море ночью» выполнено в темных тонах и обладает мрачной, тревожной атмосферой приближающейся катастрофы. Полотно «Буря на море ночью» была написана в 1848-1849 гг.</vt:lpstr>
      <vt:lpstr>«Среди волн»  Работа «Среди волн» — это одна из зрелых и поздних работ художника, созданная им в возрасте 81 года. Будучи крепким и бодрым, мастер, даже в столь почтенном возрасте продолжал творить удивительные работы. Возможно, картина могла бы стать одной из многих, посвященных выживанию моряков, но в ее сюжет вмешался случай.  Художник изобразил на ней бушующее море, небольшую шлюпку спасающихся людей и показал работу родственнику, имеющему чин морского офицера. Однако последний усомнился в том, что люди на такой хлипкой посудине смогли бы хоть немного продержаться на таких волнах. Айвазовского задела такая критика, но реализм был для него на первом месте, поэтому на другой день на картине уже не было ничего, кроме самого моря.</vt:lpstr>
      <vt:lpstr>«ХАОС»  Не менее значимой для художника была и религиозная тематика, в которой одной из самых ярких работ стало полотно «Хаос». Как и многие живописцы, успешно закончившие Императорскую академию художеств, Айвазовский по окончанию учебы отправился в заслуженную поездку по Италии. Именно там он создал картину «Хаос», на которой изобразил библейское предание о сотворении земли. На холсте мы видим мрачные мечущиеся волны и огромный темный силуэт тучи, символизирующие хаос, темную сторону. Но над темными силами мастер изобразил сияющий силуэт божественной силы, которая неизменно сотворит из хаоса порядок.</vt:lpstr>
      <vt:lpstr>«Чесменский бой».  Полотно «Чесменский бой» художник посвятил событию, которое произошло в 1770 году. Тогда, во время Чесменского боя, русский флот одержал победу над турецкими войсками. Чтобы понять особенности сражения того времени, Айвазовский получил разрешение от императора знакомиться с архивными документами, а также ориентировался на документальную картину Я.Ф. Хаккерта об этом бое, выполненную по заказу Екатерины II. Имея удивительную способность стремительно писать картины, он часто создавал их всего за несколько дней или даже часов. Но эта работа заняла у него больше года. И это того стоило, так как в итоге мастер сотворил еще один шедевр, который был удостоен ордена.</vt:lpstr>
      <vt:lpstr>«Наваринский бой». картина, посвященная подвигам русского военно-морского флота. описывающая драматический момент сражения. Флагманский корабль русского флота «Азов» поврежден, но все равно идет в наступление, демонстрируя зрителю неминуемый исход сражения. Картина отражает битву 1827 года в Наваринской бухте между турецко-египетским флотом и русской флотилией. Кстати, именно на «Азове» служили будущие адмиралы П.С. Нахимов и В.А. Корнилов. Работа также стала одной из лучших картин Айвазовского</vt:lpstr>
      <vt:lpstr> сейчас работы художника находятся: в ГОСУДАРСТВЕННой ТРЕТЬЯКОВСкой  ГАЛЕРЕи</vt:lpstr>
      <vt:lpstr>в ГОСУДАРСТВЕнНом РУсСКом МУЗЕе</vt:lpstr>
      <vt:lpstr>в НАЦИОНАЛЬНой  ГАЛлЕРЕе АРМЕНИИ</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Иван Константинович Айвазовский   (1817-1900)</dc:title>
  <dc:creator>Евгений Сученко</dc:creator>
  <cp:lastModifiedBy>андрей верховых</cp:lastModifiedBy>
  <cp:revision>15</cp:revision>
  <dcterms:created xsi:type="dcterms:W3CDTF">2022-11-27T13:34:55Z</dcterms:created>
  <dcterms:modified xsi:type="dcterms:W3CDTF">2023-04-20T10:37:53Z</dcterms:modified>
</cp:coreProperties>
</file>