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69" r:id="rId6"/>
    <p:sldId id="26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40EB5-3494-4B6E-8978-764A9ACD0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FB0B6E-69D1-461F-A29B-878A5DC1B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19E8C-6CDD-479F-A41A-1EC19116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F4F2-60A8-4470-8069-4B8A49DBDE0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5AAD0E-E266-48A2-BB2C-D9EBA815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C6484-2023-4900-8A24-ACC6CACF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AB1D-56C6-4424-A280-01273BA97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21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06F39-5566-4D07-9285-97AB93FEE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62AD5F-3BE5-4262-86EF-D2B45E96C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F31263-4FDF-48AD-97BD-35B9208B2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F4F2-60A8-4470-8069-4B8A49DBDE0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ED0CBD-C428-4ADD-99BE-B6015F27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ACB427-EE65-455E-98E2-DAFADC23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AB1D-56C6-4424-A280-01273BA97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2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B5B2FC2-55DF-4307-9FCC-CCE451634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34054F-5B92-4E26-97C0-5CB62CF09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75DD99-09A2-452D-AFFE-B62A67524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F4F2-60A8-4470-8069-4B8A49DBDE0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9E5095-772C-47D1-9120-21BD5424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5C3981-8B0C-4FBB-9448-BC4977500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AB1D-56C6-4424-A280-01273BA97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50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19FC0-5E6C-48B7-8238-991190B6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85C6C5-78FB-4EE9-BBDE-023372027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05D08E-3380-4757-93A4-DF96134E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F4F2-60A8-4470-8069-4B8A49DBDE0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C2F696-922D-47A5-B5ED-F31F66909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33EC65-B3FB-4D89-8BC4-4BA2D6B34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AB1D-56C6-4424-A280-01273BA97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53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6CBF1-137E-4644-9F43-3E108583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28AB13-E3ED-4789-917D-80FD15725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335610-234A-4157-BA44-226BF8655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F4F2-60A8-4470-8069-4B8A49DBDE0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AFC47C-E325-48FF-97C8-D826C6BC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B4D302-2CDC-4A96-9684-139E51E2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AB1D-56C6-4424-A280-01273BA97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7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33F57-753A-4971-9859-71702707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55D9A6-7D82-42BD-9068-D87C00E51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7C41F6-76FE-4F7C-B4BB-096750B89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CB14AC-4521-498B-8F09-BE4CF58B6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F4F2-60A8-4470-8069-4B8A49DBDE0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AB16F8-ACAD-4240-8AFC-F7122A726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380EC4-B7A8-4BD0-A1A1-8FEC23F3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AB1D-56C6-4424-A280-01273BA97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3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D7661-AA29-4204-AFDA-0ECE7702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AD8196-9AA8-4F45-B567-81750E4AD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78560E-ADE5-4162-9967-ED96E1D71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16C54D-0B3C-41C1-B891-5A51F74F4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F1F6F60-BAB5-4E10-A3F3-9C367886B9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A564A1-D460-4066-864B-AED685D8A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F4F2-60A8-4470-8069-4B8A49DBDE0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87995B-5D1E-4F22-8E97-8C409E81A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74F24D-9BC3-47DB-8A1F-209BC3DDD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AB1D-56C6-4424-A280-01273BA97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4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BB2F6-7DB2-4A1B-911F-635320141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6D1270-688A-4A5C-9FB1-6ADB38DE6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F4F2-60A8-4470-8069-4B8A49DBDE0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1FB1E5-EB5C-4C57-B8F0-AB202DD81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FC7B0B-FADE-4FCE-8C3F-1D179BE27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AB1D-56C6-4424-A280-01273BA97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53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06C013-86EC-4F25-B38C-C3DB4ECB4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F4F2-60A8-4470-8069-4B8A49DBDE0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B0C8AA-06F2-452B-8D6E-032B64D5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46F1C8-8CB4-43A8-826A-C8A4F91C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AB1D-56C6-4424-A280-01273BA97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1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362CD-299D-4DA5-9716-EB0EEEF79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39F39B-A902-4D12-AB4F-E44D92755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8D3301-63D1-4B38-990E-B41351240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BC6245-93FC-49BC-B6E0-15F7BE7F0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F4F2-60A8-4470-8069-4B8A49DBDE0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3A2A6B-0912-4D6E-B749-ABC91BCE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CB46E9-B893-4481-ADDB-E00BA6F8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AB1D-56C6-4424-A280-01273BA97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70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FAF2C-6E2C-484D-9388-47956B438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735824-F549-4375-ADAF-52B5804B0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AF46F0-92AD-4471-B1A8-3E52ADD48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15609B-1508-473A-B13F-F6FC7E21E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F4F2-60A8-4470-8069-4B8A49DBDE0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66354F-9FB5-4D4A-A10A-C6762A51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DA312C-8AD2-4FEF-861B-0E7098502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AB1D-56C6-4424-A280-01273BA97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F7E52-724C-4AD3-B72B-A1ABB2337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432552-98C0-428F-B0BC-446B757A7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42898-21D8-427D-AA91-A71582928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F4F2-60A8-4470-8069-4B8A49DBDE0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D690E8-33DD-4788-9DD3-59F935A09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3F9B16-02EE-4760-8134-775454D80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1AB1D-56C6-4424-A280-01273BA97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288D8-7C26-4786-8DA7-835CB8C2CD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НЭЦКЭ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5DE05B-5B2C-4EB6-90E8-C0E4A90BD9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Искусство Японии</a:t>
            </a:r>
          </a:p>
          <a:p>
            <a:r>
              <a:rPr lang="ru-RU" sz="1400" dirty="0"/>
              <a:t>Подготовил: Преподаватель ДШИ им. </a:t>
            </a:r>
            <a:r>
              <a:rPr lang="ru-RU" sz="1400" dirty="0" err="1"/>
              <a:t>А.К.Лядова</a:t>
            </a:r>
            <a:r>
              <a:rPr lang="ru-RU" sz="1400" dirty="0"/>
              <a:t> </a:t>
            </a:r>
          </a:p>
          <a:p>
            <a:r>
              <a:rPr lang="ru-RU" sz="1400" dirty="0"/>
              <a:t>Верховых Анна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2193571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F63795B-221D-4F64-B0D9-62FB5338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7493"/>
            <a:ext cx="10515600" cy="5329470"/>
          </a:xfrm>
        </p:spPr>
        <p:txBody>
          <a:bodyPr/>
          <a:lstStyle/>
          <a:p>
            <a:r>
              <a:rPr lang="ru-RU" dirty="0"/>
              <a:t>Маска - </a:t>
            </a:r>
            <a:r>
              <a:rPr lang="ru-RU" sz="1600" dirty="0"/>
              <a:t>уменьшенная копия маски </a:t>
            </a:r>
            <a:r>
              <a:rPr lang="ru-RU" sz="1600" dirty="0" err="1"/>
              <a:t>Ноо</a:t>
            </a:r>
            <a:r>
              <a:rPr lang="ru-RU" sz="1600" dirty="0"/>
              <a:t>. Самая большая группа нэцкэ.  </a:t>
            </a:r>
          </a:p>
          <a:p>
            <a:endParaRPr lang="ru-RU" dirty="0"/>
          </a:p>
        </p:txBody>
      </p:sp>
      <p:pic>
        <p:nvPicPr>
          <p:cNvPr id="5" name="Рисунок 4" descr="Изображение выглядит как животное&#10;&#10;Описание создано автоматически">
            <a:extLst>
              <a:ext uri="{FF2B5EF4-FFF2-40B4-BE49-F238E27FC236}">
                <a16:creationId xmlns:a16="http://schemas.microsoft.com/office/drawing/2014/main" id="{B0CD0E1E-107A-4EF0-B88B-5190EED65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40476"/>
            <a:ext cx="10424532" cy="495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10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5235409-609A-42E0-8FE7-DCAC57357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7132"/>
            <a:ext cx="10515600" cy="5429831"/>
          </a:xfrm>
        </p:spPr>
        <p:txBody>
          <a:bodyPr/>
          <a:lstStyle/>
          <a:p>
            <a:r>
              <a:rPr lang="ru-RU" dirty="0" err="1"/>
              <a:t>Мандзю</a:t>
            </a:r>
            <a:r>
              <a:rPr lang="ru-RU" dirty="0"/>
              <a:t> - </a:t>
            </a:r>
            <a:r>
              <a:rPr lang="ru-RU" sz="1600" dirty="0"/>
              <a:t>эти нэцкэ были сделаны из слоновой кости и имели форму круга. Иной раз </a:t>
            </a:r>
            <a:r>
              <a:rPr lang="ru-RU" sz="1600" dirty="0" err="1"/>
              <a:t>мандзю</a:t>
            </a:r>
            <a:r>
              <a:rPr lang="ru-RU" sz="1600" dirty="0"/>
              <a:t> делались из двух полукругов. Иногда делается из двух половинок. </a:t>
            </a:r>
          </a:p>
          <a:p>
            <a:endParaRPr lang="ru-RU" sz="1600" dirty="0"/>
          </a:p>
        </p:txBody>
      </p:sp>
      <p:pic>
        <p:nvPicPr>
          <p:cNvPr id="5" name="Рисунок 4" descr="Изображение выглядит как сидит, внутренний, черный&#10;&#10;Описание создано автоматически">
            <a:extLst>
              <a:ext uri="{FF2B5EF4-FFF2-40B4-BE49-F238E27FC236}">
                <a16:creationId xmlns:a16="http://schemas.microsoft.com/office/drawing/2014/main" id="{D96B841C-7508-4BE8-8BF1-819877A73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40476"/>
            <a:ext cx="10515600" cy="442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5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5A82AA-D1A6-43B6-99F5-09902BEA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3610"/>
            <a:ext cx="10515600" cy="5173353"/>
          </a:xfrm>
        </p:spPr>
        <p:txBody>
          <a:bodyPr/>
          <a:lstStyle/>
          <a:p>
            <a:r>
              <a:rPr lang="ru-RU" dirty="0" err="1"/>
              <a:t>Итараку</a:t>
            </a:r>
            <a:r>
              <a:rPr lang="ru-RU" dirty="0"/>
              <a:t> - </a:t>
            </a:r>
            <a:r>
              <a:rPr lang="ru-RU" sz="1600" dirty="0"/>
              <a:t>эти нэцкэ изготавливались из тростника </a:t>
            </a:r>
          </a:p>
          <a:p>
            <a:pPr marL="0" indent="0">
              <a:buNone/>
            </a:pPr>
            <a:r>
              <a:rPr lang="ru-RU" sz="1600" dirty="0"/>
              <a:t>или проволоки. Плелись они в виде </a:t>
            </a:r>
          </a:p>
          <a:p>
            <a:pPr marL="0" indent="0">
              <a:buNone/>
            </a:pPr>
            <a:r>
              <a:rPr lang="ru-RU" sz="1600" dirty="0"/>
              <a:t>коробок тыкв и других форм.  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09A0CB-D710-416D-A747-6AAEA5D83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51" y="1441622"/>
            <a:ext cx="6139249" cy="453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1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407CD24-AF3D-47B3-B54F-637D16008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1737"/>
            <a:ext cx="10515600" cy="5385226"/>
          </a:xfrm>
        </p:spPr>
        <p:txBody>
          <a:bodyPr/>
          <a:lstStyle/>
          <a:p>
            <a:r>
              <a:rPr lang="ru-RU" dirty="0" err="1"/>
              <a:t>Рюса</a:t>
            </a:r>
            <a:r>
              <a:rPr lang="ru-RU" dirty="0"/>
              <a:t> - </a:t>
            </a:r>
            <a:r>
              <a:rPr lang="ru-RU" sz="1600" dirty="0"/>
              <a:t>Вариант формы </a:t>
            </a:r>
            <a:r>
              <a:rPr lang="ru-RU" sz="1600" i="1" dirty="0" err="1"/>
              <a:t>мандзю</a:t>
            </a:r>
            <a:r>
              <a:rPr lang="ru-RU" sz="1600" dirty="0"/>
              <a:t>. Основное отличие </a:t>
            </a:r>
          </a:p>
          <a:p>
            <a:pPr marL="0" indent="0">
              <a:buNone/>
            </a:pPr>
            <a:r>
              <a:rPr lang="ru-RU" sz="1600" dirty="0"/>
              <a:t>этой формы от обычной </a:t>
            </a:r>
            <a:r>
              <a:rPr lang="ru-RU" sz="1600" i="1" dirty="0" err="1"/>
              <a:t>мандзю</a:t>
            </a:r>
            <a:r>
              <a:rPr lang="ru-RU" sz="1600" dirty="0"/>
              <a:t> в том, что </a:t>
            </a:r>
          </a:p>
          <a:p>
            <a:pPr marL="0" indent="0">
              <a:buNone/>
            </a:pPr>
            <a:r>
              <a:rPr lang="ru-RU" sz="1600" dirty="0"/>
              <a:t>она пустая внутри, а одна (верхняя) часть выполнена </a:t>
            </a:r>
          </a:p>
          <a:p>
            <a:pPr marL="0" indent="0">
              <a:buNone/>
            </a:pPr>
            <a:r>
              <a:rPr lang="ru-RU" sz="1600" dirty="0"/>
              <a:t>в технике сквозной резьбы</a:t>
            </a:r>
            <a:r>
              <a:rPr lang="ru-RU" sz="1600" b="1" dirty="0"/>
              <a:t>.</a:t>
            </a:r>
            <a:endParaRPr lang="ru-RU" sz="1600" dirty="0"/>
          </a:p>
          <a:p>
            <a:endParaRPr lang="ru-RU" dirty="0"/>
          </a:p>
        </p:txBody>
      </p:sp>
      <p:pic>
        <p:nvPicPr>
          <p:cNvPr id="5" name="Рисунок 4" descr="Изображение выглядит как тарелка, стол, еда, шоколад&#10;&#10;Описание создано автоматически">
            <a:extLst>
              <a:ext uri="{FF2B5EF4-FFF2-40B4-BE49-F238E27FC236}">
                <a16:creationId xmlns:a16="http://schemas.microsoft.com/office/drawing/2014/main" id="{1D77E68B-E4C4-4B23-8F7B-EDD8D69A3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14" y="1109140"/>
            <a:ext cx="4762500" cy="47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56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F085FD1-7C88-438B-979C-B788959DA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1668"/>
            <a:ext cx="10515600" cy="5095295"/>
          </a:xfrm>
        </p:spPr>
        <p:txBody>
          <a:bodyPr/>
          <a:lstStyle/>
          <a:p>
            <a:r>
              <a:rPr lang="ru-RU" dirty="0" err="1"/>
              <a:t>Кагамибута</a:t>
            </a:r>
            <a:r>
              <a:rPr lang="ru-RU" dirty="0"/>
              <a:t> - </a:t>
            </a:r>
            <a:r>
              <a:rPr lang="ru-RU" sz="1600" dirty="0"/>
              <a:t>тоже сходна с </a:t>
            </a:r>
            <a:r>
              <a:rPr lang="ru-RU" sz="1600" i="1" dirty="0" err="1"/>
              <a:t>мандзю</a:t>
            </a:r>
            <a:r>
              <a:rPr lang="ru-RU" sz="1600" dirty="0"/>
              <a:t>, но представляет собой плоский сосуд, выполненный из слоновой или другой кости, рога, редко дерева, сверху покрытый металлической крышкой, на которой и сосредоточена основная часть декоративного оформления на основе широкой гаммы техник.  </a:t>
            </a:r>
          </a:p>
          <a:p>
            <a:endParaRPr lang="ru-RU" dirty="0"/>
          </a:p>
        </p:txBody>
      </p:sp>
      <p:pic>
        <p:nvPicPr>
          <p:cNvPr id="5" name="Рисунок 4" descr="Изображение выглядит как внутренний, чашка&#10;&#10;Описание создано автоматически">
            <a:extLst>
              <a:ext uri="{FF2B5EF4-FFF2-40B4-BE49-F238E27FC236}">
                <a16:creationId xmlns:a16="http://schemas.microsoft.com/office/drawing/2014/main" id="{A1BBB40B-AFCF-4B19-A5D3-BE0785CAE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46" y="2041568"/>
            <a:ext cx="9728888" cy="41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20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FDF11B-7DD2-4613-917C-4AC52C4B7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3398"/>
            <a:ext cx="11020124" cy="584915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400" dirty="0"/>
              <a:t>Искусство нэцкэ не становится менее востребованным и интересным с течением времени. В современном обществе даже создана Ассоциация, в которую входят не только специалисты по изготовлению этих маленьких фигурок, но и обычные люди, которых увлекает мир японской культуры. На съездах сообщества, проходящих один раз в год, можно послушать увлекательные лекции об истории и перспективах развития культуры нэцкэ. На таких мероприятиях осуществляется обмен опытом в освоении новых технологий для изготовления фигурок, знакомство с немногими сохранившимися в Японии школами удивительного искусства. </a:t>
            </a:r>
            <a:endParaRPr lang="ru-RU" sz="1400" i="1" dirty="0"/>
          </a:p>
          <a:p>
            <a:r>
              <a:rPr lang="ru-RU" sz="1400" i="1" dirty="0"/>
              <a:t>Национальный музей Киото</a:t>
            </a:r>
            <a:r>
              <a:rPr lang="ru-RU" sz="1400" dirty="0"/>
              <a:t> был образован в 1897 году как </a:t>
            </a:r>
          </a:p>
          <a:p>
            <a:pPr marL="0" indent="0">
              <a:buNone/>
            </a:pPr>
            <a:r>
              <a:rPr lang="ru-RU" sz="1400" i="1" dirty="0"/>
              <a:t>Императорский музей Киото</a:t>
            </a:r>
            <a:r>
              <a:rPr lang="ru-RU" sz="1400" dirty="0"/>
              <a:t>  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400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/>
              <a:t>Собрание экспонатов Национального музея Киото представляет традиционное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/>
              <a:t>японское искусство и аналогичное искусство стран Азии.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/>
              <a:t>В коллекцию входит более 12.000 предметов, из которых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/>
              <a:t>230 входят в число национальных сокровищ Японии.</a:t>
            </a:r>
          </a:p>
        </p:txBody>
      </p:sp>
      <p:pic>
        <p:nvPicPr>
          <p:cNvPr id="5" name="Рисунок 4" descr="Изображение выглядит как небо, внешний, земля, здание&#10;&#10;Описание создано автоматически">
            <a:extLst>
              <a:ext uri="{FF2B5EF4-FFF2-40B4-BE49-F238E27FC236}">
                <a16:creationId xmlns:a16="http://schemas.microsoft.com/office/drawing/2014/main" id="{05B0C3CD-32E8-4F31-A7FC-0335EC8D5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928" y="3101741"/>
            <a:ext cx="3386504" cy="2618071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C898585-A948-4E6A-86F4-EB1A7D4AE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723766"/>
              </p:ext>
            </p:extLst>
          </p:nvPr>
        </p:nvGraphicFramePr>
        <p:xfrm>
          <a:off x="7826927" y="2271736"/>
          <a:ext cx="3386503" cy="731520"/>
        </p:xfrm>
        <a:graphic>
          <a:graphicData uri="http://schemas.openxmlformats.org/drawingml/2006/table">
            <a:tbl>
              <a:tblPr/>
              <a:tblGrid>
                <a:gridCol w="3386503">
                  <a:extLst>
                    <a:ext uri="{9D8B030D-6E8A-4147-A177-3AD203B41FA5}">
                      <a16:colId xmlns:a16="http://schemas.microsoft.com/office/drawing/2014/main" val="1229893894"/>
                    </a:ext>
                  </a:extLst>
                </a:gridCol>
              </a:tblGrid>
              <a:tr h="28103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Национальный музей Киото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210457"/>
                  </a:ext>
                </a:extLst>
              </a:tr>
              <a:tr h="281031">
                <a:tc>
                  <a:txBody>
                    <a:bodyPr/>
                    <a:lstStyle/>
                    <a:p>
                      <a:pPr algn="ctr"/>
                      <a:r>
                        <a:rPr lang="ja-JP" altLang="en-US" i="0" dirty="0">
                          <a:effectLst/>
                        </a:rPr>
                        <a:t>奈良国立博物館</a:t>
                      </a:r>
                      <a:endParaRPr lang="ja-JP" alt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915262"/>
                  </a:ext>
                </a:extLst>
              </a:tr>
            </a:tbl>
          </a:graphicData>
        </a:graphic>
      </p:graphicFrame>
      <p:pic>
        <p:nvPicPr>
          <p:cNvPr id="10" name="Рисунок 9" descr="Изображение выглядит как внутренний, стол, стена&#10;&#10;Описание создано автоматически">
            <a:extLst>
              <a:ext uri="{FF2B5EF4-FFF2-40B4-BE49-F238E27FC236}">
                <a16:creationId xmlns:a16="http://schemas.microsoft.com/office/drawing/2014/main" id="{1AD5AB9F-F488-4482-A882-169827A3D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37" y="4270036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52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небо, здание, внешний, трава&#10;&#10;Описание создано автоматически">
            <a:extLst>
              <a:ext uri="{FF2B5EF4-FFF2-40B4-BE49-F238E27FC236}">
                <a16:creationId xmlns:a16="http://schemas.microsoft.com/office/drawing/2014/main" id="{CF9250B5-F9BC-4F3C-A315-D8205B646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64" y="1001027"/>
            <a:ext cx="4433236" cy="2675824"/>
          </a:xfrm>
        </p:spPr>
      </p:pic>
      <p:pic>
        <p:nvPicPr>
          <p:cNvPr id="7" name="Рисунок 6" descr="Изображение выглядит как потолок, внутренний, стена, человек&#10;&#10;Описание создано автоматически">
            <a:extLst>
              <a:ext uri="{FF2B5EF4-FFF2-40B4-BE49-F238E27FC236}">
                <a16:creationId xmlns:a16="http://schemas.microsoft.com/office/drawing/2014/main" id="{E298F183-62AA-46A7-81B9-941556DDA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4" y="3214838"/>
            <a:ext cx="3611479" cy="282982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C6A7F66-8CF7-49BB-B35D-60AC435DEB89}"/>
              </a:ext>
            </a:extLst>
          </p:cNvPr>
          <p:cNvSpPr/>
          <p:nvPr/>
        </p:nvSpPr>
        <p:spPr>
          <a:xfrm>
            <a:off x="838200" y="1001027"/>
            <a:ext cx="58706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Национальный Токийский музей</a:t>
            </a:r>
          </a:p>
          <a:p>
            <a:r>
              <a:rPr lang="ru-RU" sz="1600" dirty="0"/>
              <a:t>Мастодонт среди музейной коллекции всей Азии, </a:t>
            </a:r>
          </a:p>
          <a:p>
            <a:r>
              <a:rPr lang="ru-RU" sz="1600" dirty="0"/>
              <a:t>Токийский национальный музей, как и Лувр, </a:t>
            </a:r>
          </a:p>
          <a:p>
            <a:r>
              <a:rPr lang="ru-RU" sz="1600" dirty="0"/>
              <a:t>можно посещать ежедневно в течение недели, </a:t>
            </a:r>
          </a:p>
          <a:p>
            <a:r>
              <a:rPr lang="ru-RU" sz="1600" dirty="0"/>
              <a:t>и так и не увидеть всю экспозицию. </a:t>
            </a:r>
          </a:p>
          <a:p>
            <a:r>
              <a:rPr lang="ru-RU" sz="1600" dirty="0"/>
              <a:t>Впервые открывший свои двери в 1872 году, </a:t>
            </a:r>
          </a:p>
          <a:p>
            <a:r>
              <a:rPr lang="ru-RU" sz="1600" dirty="0"/>
              <a:t>сегодня этот музей содержит 120 тысяч единиц хранения.</a:t>
            </a:r>
          </a:p>
        </p:txBody>
      </p:sp>
      <p:pic>
        <p:nvPicPr>
          <p:cNvPr id="10" name="Рисунок 9" descr="Изображение выглядит как внутренний, пол, стена, шкафчик&#10;&#10;Описание создано автоматически">
            <a:extLst>
              <a:ext uri="{FF2B5EF4-FFF2-40B4-BE49-F238E27FC236}">
                <a16:creationId xmlns:a16="http://schemas.microsoft.com/office/drawing/2014/main" id="{49A6F1BD-6461-403A-9328-B2F7D9F731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164" y="3580596"/>
            <a:ext cx="3352800" cy="282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08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0B9A6E-F332-4927-AD9A-668D2B2B8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1786"/>
            <a:ext cx="10515600" cy="5860019"/>
          </a:xfrm>
        </p:spPr>
        <p:txBody>
          <a:bodyPr>
            <a:normAutofit/>
          </a:bodyPr>
          <a:lstStyle/>
          <a:p>
            <a:r>
              <a:rPr lang="ru-RU" sz="1600" dirty="0"/>
              <a:t>Есть несколько музеев в мире, в которых представлены нэцкэ. Обычно выставляется не более 10% от всей коллекции. Многие музеи выкладывают полную базу данных с фотографиями на своих сайтах. Некоторые ограничиваются изданием каталогов, многие из которых стали раритетами десятки лет назад. </a:t>
            </a:r>
            <a:br>
              <a:rPr lang="ru-RU" sz="1600" dirty="0"/>
            </a:br>
            <a:r>
              <a:rPr lang="ru-RU" sz="1600" dirty="0"/>
              <a:t>Ниже представлены основные музеи Европы с коллекциями нэцкэ.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/>
              <a:t>Россия.</a:t>
            </a:r>
            <a:br>
              <a:rPr lang="ru-RU" sz="1600" dirty="0"/>
            </a:br>
            <a:r>
              <a:rPr lang="ru-RU" sz="1600" dirty="0"/>
              <a:t>1. Санкт-Петербург. Государственный Эрмитаж</a:t>
            </a:r>
            <a:br>
              <a:rPr lang="ru-RU" sz="1600" dirty="0"/>
            </a:br>
            <a:r>
              <a:rPr lang="ru-RU" sz="1600" dirty="0"/>
              <a:t>В собрании более 1500 нэцкэ. В экспозиции постоянной выставки - 200.</a:t>
            </a:r>
            <a:br>
              <a:rPr lang="ru-RU" sz="1600" dirty="0"/>
            </a:br>
            <a:r>
              <a:rPr lang="ru-RU" sz="1600" dirty="0"/>
              <a:t>2. Москва. Музей Народов Востока</a:t>
            </a:r>
            <a:br>
              <a:rPr lang="ru-RU" sz="1600" dirty="0"/>
            </a:br>
            <a:r>
              <a:rPr lang="ru-RU" sz="1600" dirty="0"/>
              <a:t>В собрании более 500 нэцкэ. В выставлено 100 с небольшим штук.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/>
              <a:t>Великобритания.</a:t>
            </a:r>
            <a:br>
              <a:rPr lang="ru-RU" sz="1600" dirty="0"/>
            </a:br>
            <a:r>
              <a:rPr lang="ru-RU" sz="1600" dirty="0"/>
              <a:t>3. Лондон. British Museum</a:t>
            </a:r>
            <a:br>
              <a:rPr lang="ru-RU" sz="1600" dirty="0"/>
            </a:br>
            <a:r>
              <a:rPr lang="ru-RU" sz="1600" dirty="0"/>
              <a:t>В коллекции более 2300 нэцкэ. Периодическая ротация экспозиции.</a:t>
            </a:r>
            <a:br>
              <a:rPr lang="ru-RU" sz="1600" dirty="0"/>
            </a:br>
            <a:r>
              <a:rPr lang="ru-RU" sz="1600" dirty="0"/>
              <a:t>4. Лондон. Victoria &amp; Albert Museum. </a:t>
            </a:r>
            <a:br>
              <a:rPr lang="ru-RU" sz="1600" dirty="0"/>
            </a:br>
            <a:r>
              <a:rPr lang="ru-RU" sz="1600" dirty="0"/>
              <a:t>В собрании более 1000 нэцкэ. Около 75 - в постоянной экспозиции.</a:t>
            </a:r>
          </a:p>
          <a:p>
            <a:endParaRPr lang="ru-RU" sz="1600" dirty="0"/>
          </a:p>
        </p:txBody>
      </p:sp>
      <p:pic>
        <p:nvPicPr>
          <p:cNvPr id="4" name="Рисунок 3" descr="Изображение выглядит как здание, внешний, небо, дорога&#10;&#10;Описание создано автоматически">
            <a:extLst>
              <a:ext uri="{FF2B5EF4-FFF2-40B4-BE49-F238E27FC236}">
                <a16:creationId xmlns:a16="http://schemas.microsoft.com/office/drawing/2014/main" id="{3018C36E-6F2D-402F-A99D-12D56F92F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07" y="4313961"/>
            <a:ext cx="2425567" cy="2066925"/>
          </a:xfrm>
          <a:prstGeom prst="rect">
            <a:avLst/>
          </a:prstGeom>
        </p:spPr>
      </p:pic>
      <p:pic>
        <p:nvPicPr>
          <p:cNvPr id="5" name="Рисунок 4" descr="Изображение выглядит как здание, ночь, внешний&#10;&#10;Описание создано автоматически">
            <a:extLst>
              <a:ext uri="{FF2B5EF4-FFF2-40B4-BE49-F238E27FC236}">
                <a16:creationId xmlns:a16="http://schemas.microsoft.com/office/drawing/2014/main" id="{AE38C563-DBA4-4350-80E0-48217B70E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481" y="1683685"/>
            <a:ext cx="3118585" cy="246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5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B39EFF5-E0DB-46F5-ABCB-08D9DDFD8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5551"/>
            <a:ext cx="10515600" cy="5251412"/>
          </a:xfrm>
        </p:spPr>
        <p:txBody>
          <a:bodyPr/>
          <a:lstStyle/>
          <a:p>
            <a:endParaRPr lang="ru-RU" dirty="0"/>
          </a:p>
          <a:p>
            <a:r>
              <a:rPr lang="ru-RU" sz="1600" b="1" dirty="0"/>
              <a:t>Нэцкэ</a:t>
            </a:r>
            <a:r>
              <a:rPr lang="ru-RU" sz="1600" dirty="0"/>
              <a:t> (яп. </a:t>
            </a:r>
            <a:r>
              <a:rPr lang="ru-RU" sz="1600" i="1" dirty="0" err="1"/>
              <a:t>netsuke</a:t>
            </a:r>
            <a:r>
              <a:rPr lang="ru-RU" sz="1600" i="1" dirty="0"/>
              <a:t>, </a:t>
            </a:r>
            <a:r>
              <a:rPr lang="ru-RU" sz="1600" i="1" dirty="0" err="1"/>
              <a:t>нэцукэ</a:t>
            </a:r>
            <a:r>
              <a:rPr lang="ru-RU" sz="1600" dirty="0"/>
              <a:t>) —  маленькая </a:t>
            </a:r>
          </a:p>
          <a:p>
            <a:pPr marL="0" indent="0">
              <a:buNone/>
            </a:pPr>
            <a:r>
              <a:rPr lang="ru-RU" sz="1600" dirty="0"/>
              <a:t>символическая резная фигурка. Сделана она в основном </a:t>
            </a:r>
          </a:p>
          <a:p>
            <a:pPr marL="0" indent="0">
              <a:buNone/>
            </a:pPr>
            <a:r>
              <a:rPr lang="ru-RU" sz="1600" dirty="0"/>
              <a:t>из слоновой кости или дерева, а также моржового клыка, </a:t>
            </a:r>
          </a:p>
          <a:p>
            <a:pPr marL="0" indent="0">
              <a:buNone/>
            </a:pPr>
            <a:r>
              <a:rPr lang="ru-RU" sz="1600" dirty="0"/>
              <a:t>древесного корня, черепахового панциря, оленьего рога; </a:t>
            </a:r>
          </a:p>
          <a:p>
            <a:pPr marL="0" indent="0">
              <a:buNone/>
            </a:pPr>
            <a:r>
              <a:rPr lang="ru-RU" sz="1600" dirty="0"/>
              <a:t>реже – из коралла, янтаря, нефрита, мыльного </a:t>
            </a:r>
          </a:p>
          <a:p>
            <a:pPr marL="0" indent="0">
              <a:buNone/>
            </a:pPr>
            <a:r>
              <a:rPr lang="ru-RU" sz="1600" dirty="0"/>
              <a:t>камня или металла.</a:t>
            </a:r>
          </a:p>
        </p:txBody>
      </p:sp>
      <p:pic>
        <p:nvPicPr>
          <p:cNvPr id="5" name="Рисунок 4" descr="Изображение выглядит как стол, внутренний, стена, сидит&#10;&#10;Описание создано автоматически">
            <a:extLst>
              <a:ext uri="{FF2B5EF4-FFF2-40B4-BE49-F238E27FC236}">
                <a16:creationId xmlns:a16="http://schemas.microsoft.com/office/drawing/2014/main" id="{AA5D9AAD-F31D-4D13-B00F-8B4023914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146" y="1474677"/>
            <a:ext cx="5356654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42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2318F56-C9DF-4971-8CE6-045FF808B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0120"/>
            <a:ext cx="10515600" cy="5216843"/>
          </a:xfrm>
        </p:spPr>
        <p:txBody>
          <a:bodyPr/>
          <a:lstStyle/>
          <a:p>
            <a:r>
              <a:rPr lang="ru-RU" dirty="0"/>
              <a:t>Происхождение </a:t>
            </a:r>
          </a:p>
          <a:p>
            <a:r>
              <a:rPr lang="ru-RU" sz="1600" dirty="0"/>
              <a:t>Вопрос о происхождении </a:t>
            </a:r>
            <a:r>
              <a:rPr lang="ru-RU" sz="1600" dirty="0" err="1"/>
              <a:t>netsuke</a:t>
            </a:r>
            <a:r>
              <a:rPr lang="ru-RU" sz="1600" dirty="0"/>
              <a:t> может быть решён двояко: </a:t>
            </a:r>
          </a:p>
          <a:p>
            <a:pPr marL="0" indent="0">
              <a:buNone/>
            </a:pPr>
            <a:r>
              <a:rPr lang="ru-RU" sz="1600" dirty="0" err="1"/>
              <a:t>netsuke</a:t>
            </a:r>
            <a:r>
              <a:rPr lang="ru-RU" sz="1600" dirty="0"/>
              <a:t> — японское изобретение, или же </a:t>
            </a:r>
            <a:r>
              <a:rPr lang="ru-RU" sz="1600" dirty="0" err="1"/>
              <a:t>netsuke</a:t>
            </a:r>
            <a:r>
              <a:rPr lang="ru-RU" sz="1600" dirty="0"/>
              <a:t> </a:t>
            </a:r>
          </a:p>
          <a:p>
            <a:pPr marL="0" indent="0">
              <a:buNone/>
            </a:pPr>
            <a:r>
              <a:rPr lang="ru-RU" sz="1600" dirty="0"/>
              <a:t>были заимствованы.</a:t>
            </a:r>
          </a:p>
        </p:txBody>
      </p:sp>
      <p:pic>
        <p:nvPicPr>
          <p:cNvPr id="5" name="Рисунок 4" descr="Изображение выглядит как внутренний, стена&#10;&#10;Описание создано автоматически">
            <a:extLst>
              <a:ext uri="{FF2B5EF4-FFF2-40B4-BE49-F238E27FC236}">
                <a16:creationId xmlns:a16="http://schemas.microsoft.com/office/drawing/2014/main" id="{71ECFE60-06EB-46D7-9BFB-F55ED971C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07" y="2173677"/>
            <a:ext cx="6752993" cy="393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00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AC7CE371-8F7B-4A30-9F93-F42D7C4CC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947"/>
            <a:ext cx="10515600" cy="4852016"/>
          </a:xfrm>
        </p:spPr>
        <p:txBody>
          <a:bodyPr>
            <a:normAutofit/>
          </a:bodyPr>
          <a:lstStyle/>
          <a:p>
            <a:endParaRPr lang="ru-RU" sz="1600" dirty="0">
              <a:effectLst/>
            </a:endParaRPr>
          </a:p>
          <a:p>
            <a:endParaRPr lang="ru-RU" sz="1600" dirty="0"/>
          </a:p>
          <a:p>
            <a:endParaRPr lang="ru-RU" sz="1600" dirty="0">
              <a:effectLst/>
            </a:endParaRPr>
          </a:p>
          <a:p>
            <a:endParaRPr lang="ru-RU" sz="1600" dirty="0"/>
          </a:p>
          <a:p>
            <a:r>
              <a:rPr lang="ru-RU" sz="1600" dirty="0">
                <a:effectLst/>
              </a:rPr>
              <a:t>Нэцкэ использовалось в качестве подвесного </a:t>
            </a:r>
          </a:p>
          <a:p>
            <a:pPr marL="0" indent="0">
              <a:buNone/>
            </a:pPr>
            <a:r>
              <a:rPr lang="ru-RU" sz="1600" dirty="0" err="1">
                <a:effectLst/>
              </a:rPr>
              <a:t>брелка</a:t>
            </a:r>
            <a:r>
              <a:rPr lang="ru-RU" sz="1600" dirty="0">
                <a:effectLst/>
              </a:rPr>
              <a:t> на традиционной японской одежде </a:t>
            </a:r>
          </a:p>
          <a:p>
            <a:pPr marL="0" indent="0">
              <a:buNone/>
            </a:pPr>
            <a:r>
              <a:rPr lang="ru-RU" sz="1600" dirty="0">
                <a:effectLst/>
              </a:rPr>
              <a:t>кимоно и </a:t>
            </a:r>
            <a:r>
              <a:rPr lang="ru-RU" sz="1600" dirty="0" err="1">
                <a:effectLst/>
              </a:rPr>
              <a:t>косодэ</a:t>
            </a:r>
            <a:r>
              <a:rPr lang="ru-RU" sz="1600" dirty="0">
                <a:effectLst/>
              </a:rPr>
              <a:t>, которая лишена карманов</a:t>
            </a:r>
            <a:endParaRPr lang="ru-RU" sz="1600" dirty="0"/>
          </a:p>
        </p:txBody>
      </p:sp>
      <p:pic>
        <p:nvPicPr>
          <p:cNvPr id="7" name="Рисунок 6" descr="Изображение выглядит как человек, внутренний, диван&#10;&#10;Описание создано автоматически">
            <a:extLst>
              <a:ext uri="{FF2B5EF4-FFF2-40B4-BE49-F238E27FC236}">
                <a16:creationId xmlns:a16="http://schemas.microsoft.com/office/drawing/2014/main" id="{11F362EA-B4C2-4FA9-B503-B8D97778C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68" y="1501629"/>
            <a:ext cx="31051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45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AE223C6-E3BD-4DD8-8F28-5436AFE92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3122"/>
            <a:ext cx="10515600" cy="5633417"/>
          </a:xfrm>
        </p:spPr>
        <p:txBody>
          <a:bodyPr>
            <a:normAutofit/>
          </a:bodyPr>
          <a:lstStyle/>
          <a:p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Существует несколько видов нэцкэ </a:t>
            </a:r>
          </a:p>
          <a:p>
            <a:r>
              <a:rPr lang="ru-RU" sz="1600" i="1" dirty="0"/>
              <a:t>- </a:t>
            </a:r>
            <a:r>
              <a:rPr lang="ru-RU" sz="1600" b="1" i="1" dirty="0" err="1"/>
              <a:t>Окимоно</a:t>
            </a:r>
            <a:endParaRPr lang="ru-RU" sz="1600" b="1" i="1" dirty="0"/>
          </a:p>
          <a:p>
            <a:r>
              <a:rPr lang="ru-RU" sz="1600" b="1" i="1" dirty="0"/>
              <a:t>- </a:t>
            </a:r>
            <a:r>
              <a:rPr lang="ru-RU" sz="1600" b="1" i="1" dirty="0" err="1"/>
              <a:t>Катабори</a:t>
            </a:r>
            <a:endParaRPr lang="ru-RU" sz="1600" b="1" i="1" dirty="0"/>
          </a:p>
          <a:p>
            <a:r>
              <a:rPr lang="ru-RU" sz="1600" b="1" i="1" dirty="0"/>
              <a:t>- </a:t>
            </a:r>
            <a:r>
              <a:rPr lang="ru-RU" sz="1600" b="1" i="1" dirty="0" err="1"/>
              <a:t>Анабори</a:t>
            </a:r>
            <a:endParaRPr lang="ru-RU" sz="1600" b="1" i="1" dirty="0"/>
          </a:p>
          <a:p>
            <a:r>
              <a:rPr lang="ru-RU" sz="1600" b="1" i="1" dirty="0"/>
              <a:t>- </a:t>
            </a:r>
            <a:r>
              <a:rPr lang="ru-RU" sz="1600" b="1" i="1" dirty="0" err="1"/>
              <a:t>Саси</a:t>
            </a:r>
            <a:r>
              <a:rPr lang="ru-RU" sz="1600" b="1" i="1" dirty="0"/>
              <a:t>  </a:t>
            </a:r>
          </a:p>
          <a:p>
            <a:r>
              <a:rPr lang="ru-RU" sz="1600" b="1" i="1" dirty="0"/>
              <a:t>- Маска</a:t>
            </a:r>
          </a:p>
          <a:p>
            <a:r>
              <a:rPr lang="ru-RU" sz="1600" b="1" i="1" dirty="0"/>
              <a:t>- </a:t>
            </a:r>
            <a:r>
              <a:rPr lang="ru-RU" sz="1600" b="1" i="1" dirty="0" err="1"/>
              <a:t>Мандзю</a:t>
            </a:r>
            <a:endParaRPr lang="ru-RU" sz="1600" b="1" i="1" dirty="0"/>
          </a:p>
          <a:p>
            <a:r>
              <a:rPr lang="ru-RU" sz="1600" b="1" i="1" dirty="0"/>
              <a:t>- </a:t>
            </a:r>
            <a:r>
              <a:rPr lang="ru-RU" sz="1600" b="1" i="1" dirty="0" err="1"/>
              <a:t>Итараку</a:t>
            </a:r>
            <a:r>
              <a:rPr lang="ru-RU" sz="1600" b="1" i="1" dirty="0"/>
              <a:t> </a:t>
            </a:r>
          </a:p>
          <a:p>
            <a:r>
              <a:rPr lang="ru-RU" sz="1600" b="1" i="1" dirty="0"/>
              <a:t>- </a:t>
            </a:r>
            <a:r>
              <a:rPr lang="ru-RU" sz="1600" b="1" i="1" dirty="0" err="1"/>
              <a:t>Рюса</a:t>
            </a:r>
            <a:endParaRPr lang="ru-RU" sz="1600" b="1" i="1" dirty="0"/>
          </a:p>
          <a:p>
            <a:r>
              <a:rPr lang="ru-RU" sz="1600" b="1" i="1" dirty="0"/>
              <a:t>- </a:t>
            </a:r>
            <a:r>
              <a:rPr lang="ru-RU" sz="1600" b="1" i="1" dirty="0" err="1"/>
              <a:t>Кагамибута</a:t>
            </a:r>
            <a:endParaRPr lang="ru-RU" sz="1600" i="1" dirty="0"/>
          </a:p>
        </p:txBody>
      </p:sp>
      <p:pic>
        <p:nvPicPr>
          <p:cNvPr id="5" name="Рисунок 4" descr="Изображение выглядит как животное, стол, банан, внутренний&#10;&#10;Описание создано автоматически">
            <a:extLst>
              <a:ext uri="{FF2B5EF4-FFF2-40B4-BE49-F238E27FC236}">
                <a16:creationId xmlns:a16="http://schemas.microsoft.com/office/drawing/2014/main" id="{C20769B0-EB23-40A6-A75D-8E07D2B45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24" y="1031888"/>
            <a:ext cx="1946247" cy="2378279"/>
          </a:xfrm>
          <a:prstGeom prst="rect">
            <a:avLst/>
          </a:prstGeom>
        </p:spPr>
      </p:pic>
      <p:pic>
        <p:nvPicPr>
          <p:cNvPr id="6" name="Рисунок 5" descr="Изображение выглядит как стол, сидит, банан&#10;&#10;Описание создано автоматически">
            <a:extLst>
              <a:ext uri="{FF2B5EF4-FFF2-40B4-BE49-F238E27FC236}">
                <a16:creationId xmlns:a16="http://schemas.microsoft.com/office/drawing/2014/main" id="{B94684F3-EEE1-4C58-A0FD-0CC7C6BED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1428751"/>
            <a:ext cx="2377142" cy="2286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внутренний, сидит&#10;&#10;Описание создано автоматически">
            <a:extLst>
              <a:ext uri="{FF2B5EF4-FFF2-40B4-BE49-F238E27FC236}">
                <a16:creationId xmlns:a16="http://schemas.microsoft.com/office/drawing/2014/main" id="{913D21A1-A2EF-4B3E-A19E-1FE276C2B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46" y="3674570"/>
            <a:ext cx="2590801" cy="21336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DA983B-5DDE-4DFC-B1E3-182BA63C11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16" y="3571876"/>
            <a:ext cx="1859376" cy="260508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внутренний, стол, торт, сидит&#10;&#10;Описание создано автоматически">
            <a:extLst>
              <a:ext uri="{FF2B5EF4-FFF2-40B4-BE49-F238E27FC236}">
                <a16:creationId xmlns:a16="http://schemas.microsoft.com/office/drawing/2014/main" id="{336D4E02-CFDF-49E2-AF81-AA1EBB0E60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798" y="1071870"/>
            <a:ext cx="1946248" cy="196850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тол, сидит, внутренний&#10;&#10;Описание создано автоматически">
            <a:extLst>
              <a:ext uri="{FF2B5EF4-FFF2-40B4-BE49-F238E27FC236}">
                <a16:creationId xmlns:a16="http://schemas.microsoft.com/office/drawing/2014/main" id="{0DD88107-7F03-4B82-A819-745C345839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326" y="2939255"/>
            <a:ext cx="2449998" cy="175100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2F565E9-86F6-4D8A-8BE1-366F1F56A6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2658" y="2056125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55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59BFF8C-5144-47CE-9827-A614F7750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8680"/>
            <a:ext cx="10515600" cy="530828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dirty="0" err="1"/>
              <a:t>Окимоно</a:t>
            </a:r>
            <a:r>
              <a:rPr lang="ru-RU" dirty="0"/>
              <a:t> - </a:t>
            </a:r>
            <a:r>
              <a:rPr lang="ru-RU" sz="1600" dirty="0"/>
              <a:t>это статуэтки служащие </a:t>
            </a:r>
          </a:p>
          <a:p>
            <a:pPr marL="0" indent="0">
              <a:buNone/>
            </a:pPr>
            <a:r>
              <a:rPr lang="ru-RU" sz="1600" dirty="0"/>
              <a:t>для оформления и украшения интерьера.</a:t>
            </a:r>
          </a:p>
          <a:p>
            <a:endParaRPr lang="ru-RU" dirty="0"/>
          </a:p>
        </p:txBody>
      </p:sp>
      <p:pic>
        <p:nvPicPr>
          <p:cNvPr id="5" name="Рисунок 4" descr="Изображение выглядит как стол, внутренний, стена, пол&#10;&#10;Описание создано автоматически">
            <a:extLst>
              <a:ext uri="{FF2B5EF4-FFF2-40B4-BE49-F238E27FC236}">
                <a16:creationId xmlns:a16="http://schemas.microsoft.com/office/drawing/2014/main" id="{B6165F65-2FF4-4338-8542-D2DE1662C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32" y="1343472"/>
            <a:ext cx="5875638" cy="453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5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177E8337-1416-4CD4-8DBF-BC5EB9A34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6736"/>
            <a:ext cx="10515600" cy="5320228"/>
          </a:xfrm>
        </p:spPr>
        <p:txBody>
          <a:bodyPr/>
          <a:lstStyle/>
          <a:p>
            <a:r>
              <a:rPr lang="ru-RU" dirty="0" err="1"/>
              <a:t>Катабори</a:t>
            </a:r>
            <a:r>
              <a:rPr lang="ru-RU" dirty="0"/>
              <a:t> - </a:t>
            </a:r>
            <a:r>
              <a:rPr lang="ru-RU" sz="1600" dirty="0"/>
              <a:t>это самый  известны и знакомый для многих вид нэцкэ. Небольшие резные фигуры, изображающие животных и людей, многофигурные группы.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023E2B-1B03-40E3-8C02-7025BD9DE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220" y="1647568"/>
            <a:ext cx="9665002" cy="441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75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70A095-0AE6-45D5-8BDD-5A407C64B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020"/>
            <a:ext cx="10515600" cy="5103943"/>
          </a:xfrm>
        </p:spPr>
        <p:txBody>
          <a:bodyPr/>
          <a:lstStyle/>
          <a:p>
            <a:r>
              <a:rPr lang="ru-RU" dirty="0" err="1"/>
              <a:t>Анабори</a:t>
            </a:r>
            <a:r>
              <a:rPr lang="ru-RU" dirty="0"/>
              <a:t> - </a:t>
            </a:r>
            <a:r>
              <a:rPr lang="ru-RU" sz="1600" dirty="0"/>
              <a:t>подгруппа </a:t>
            </a:r>
            <a:r>
              <a:rPr lang="ru-RU" sz="1600" dirty="0" err="1"/>
              <a:t>катабори</a:t>
            </a:r>
            <a:r>
              <a:rPr lang="ru-RU" sz="1600" dirty="0"/>
              <a:t>. Эти нэцкэ изготавливались из раковины, внутри которой создавались сюжетные линии.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DA2D0B-2EEA-4200-B636-B86BED63B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38" y="1985320"/>
            <a:ext cx="10371438" cy="394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36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E2901A-FDCE-43CB-B945-DBFC38459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1722"/>
            <a:ext cx="10515600" cy="5225241"/>
          </a:xfrm>
        </p:spPr>
        <p:txBody>
          <a:bodyPr/>
          <a:lstStyle/>
          <a:p>
            <a:r>
              <a:rPr lang="ru-RU" dirty="0" err="1"/>
              <a:t>Саси</a:t>
            </a:r>
            <a:r>
              <a:rPr lang="ru-RU" dirty="0"/>
              <a:t> - </a:t>
            </a:r>
            <a:r>
              <a:rPr lang="ru-RU" sz="1600" dirty="0"/>
              <a:t>эта форма нэцкэ является одной из древнейших форм. Эти нэцкэ, сделанные в форме бруска с ушком для шнурка. Они могли быть выполнены из разный материалов, но в основном изготавливались из дерева. </a:t>
            </a:r>
          </a:p>
        </p:txBody>
      </p:sp>
      <p:pic>
        <p:nvPicPr>
          <p:cNvPr id="5" name="Рисунок 4" descr="Изображение выглядит как пол, дорога, пара, теннис&#10;&#10;Описание создано автоматически">
            <a:extLst>
              <a:ext uri="{FF2B5EF4-FFF2-40B4-BE49-F238E27FC236}">
                <a16:creationId xmlns:a16="http://schemas.microsoft.com/office/drawing/2014/main" id="{343E67B2-B9F1-4483-ADFA-C5C193F2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20" y="1639329"/>
            <a:ext cx="5170714" cy="4266947"/>
          </a:xfrm>
          <a:prstGeom prst="rect">
            <a:avLst/>
          </a:prstGeom>
        </p:spPr>
      </p:pic>
      <p:pic>
        <p:nvPicPr>
          <p:cNvPr id="7" name="Рисунок 6" descr="Изображение выглядит как небо, висит, банан, внутренний&#10;&#10;Описание создано автоматически">
            <a:extLst>
              <a:ext uri="{FF2B5EF4-FFF2-40B4-BE49-F238E27FC236}">
                <a16:creationId xmlns:a16="http://schemas.microsoft.com/office/drawing/2014/main" id="{A4F41FF5-EE20-4CAA-9007-A78C8A5CA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953" y="1639329"/>
            <a:ext cx="5233123" cy="42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664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531</Words>
  <Application>Microsoft Office PowerPoint</Application>
  <PresentationFormat>Широкоэкранный</PresentationFormat>
  <Paragraphs>74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НЭЦКЭ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НЭЦКЭ</dc:title>
  <dc:creator>Олег</dc:creator>
  <cp:lastModifiedBy>андрей верховых</cp:lastModifiedBy>
  <cp:revision>23</cp:revision>
  <dcterms:created xsi:type="dcterms:W3CDTF">2019-01-12T03:40:31Z</dcterms:created>
  <dcterms:modified xsi:type="dcterms:W3CDTF">2019-02-12T10:36:44Z</dcterms:modified>
</cp:coreProperties>
</file>