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26D57-B307-4B3A-BA2F-7194735D8B63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9BED8-D432-4B22-A4C5-0EF73795ED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0532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9BED8-D432-4B22-A4C5-0EF73795ED8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309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D78597F-5282-4E44-8B8F-6870D21C0997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6B85239-2248-4A6E-B98B-7BC773948F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ransition>
    <p:wipe dir="r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art-spb.ru/goods/81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-spb.ru/goods/1728" TargetMode="External"/><Relationship Id="rId5" Type="http://schemas.openxmlformats.org/officeDocument/2006/relationships/image" Target="../media/image21.jpeg"/><Relationship Id="rId10" Type="http://schemas.openxmlformats.org/officeDocument/2006/relationships/image" Target="../media/image25.jpeg"/><Relationship Id="rId4" Type="http://schemas.openxmlformats.org/officeDocument/2006/relationships/hyperlink" Target="http://www.art-spb.ru/goods/2190" TargetMode="External"/><Relationship Id="rId9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/index.php?title=%D0%A4%D0%B0%D0%B9%D0%BB:George_Washington_dollar.jpg&amp;filetimestamp=2007103007201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www.art-spb.ru/goods/17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357158" y="357166"/>
            <a:ext cx="8501122" cy="3148034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  в  </a:t>
            </a:r>
            <a:r>
              <a:rPr lang="ru-RU" sz="5400" b="1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живописи</a:t>
            </a:r>
            <a:r>
              <a:rPr lang="ru-RU" sz="54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 портрета  человека.</a:t>
            </a:r>
            <a:endParaRPr lang="ru-RU" sz="5400" dirty="0">
              <a:solidFill>
                <a:srgbClr val="C00000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000100" y="3286124"/>
            <a:ext cx="6840760" cy="242411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Презентацию  подготовила: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Базанова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Елена  Михайловна</a:t>
            </a:r>
            <a:endParaRPr lang="ru-RU" dirty="0"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Малюкова Е. А\Рабочий стол\мои документы\портрет\портрет 007.jpg"/>
          <p:cNvPicPr>
            <a:picLocks noChangeAspect="1" noChangeArrowheads="1"/>
          </p:cNvPicPr>
          <p:nvPr/>
        </p:nvPicPr>
        <p:blipFill>
          <a:blip r:embed="rId2" cstate="screen">
            <a:lum bright="-10000"/>
          </a:blip>
          <a:srcRect/>
          <a:stretch>
            <a:fillRect/>
          </a:stretch>
        </p:blipFill>
        <p:spPr bwMode="auto">
          <a:xfrm>
            <a:off x="7143768" y="4357694"/>
            <a:ext cx="1823153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C:\Documents and Settings\Малюкова Е. А\Рабочий стол\мои документы\портрет\портрет 008.jpg"/>
          <p:cNvPicPr>
            <a:picLocks noChangeAspect="1" noChangeArrowheads="1"/>
          </p:cNvPicPr>
          <p:nvPr/>
        </p:nvPicPr>
        <p:blipFill>
          <a:blip r:embed="rId3" cstate="email">
            <a:lum bright="10000" contrast="40000"/>
          </a:blip>
          <a:srcRect/>
          <a:stretch>
            <a:fillRect/>
          </a:stretch>
        </p:blipFill>
        <p:spPr bwMode="auto">
          <a:xfrm>
            <a:off x="214282" y="4357694"/>
            <a:ext cx="2106265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087628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12168"/>
          </a:xfrm>
        </p:spPr>
        <p:txBody>
          <a:bodyPr/>
          <a:lstStyle/>
          <a:p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Индивидуальный, двойной,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групповой.</a:t>
            </a:r>
            <a:endParaRPr lang="ru-RU" sz="3600" u="sng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 Заказать семейный портрет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1714488"/>
            <a:ext cx="3143272" cy="21431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 Заказать семейный портрет">
            <a:hlinkClick r:id="rId4"/>
          </p:cNvPr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572264" y="3786190"/>
            <a:ext cx="2162405" cy="2770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 Заказать  женский портрет (арт.10)">
            <a:hlinkClick r:id="rId6"/>
          </p:cNvPr>
          <p:cNvPicPr/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57158" y="3714752"/>
            <a:ext cx="2520102" cy="2842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File:Peter Paul Rubens 105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1142984"/>
            <a:ext cx="1861894" cy="2435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Francisco de Goya y Lucientes 054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4000504"/>
            <a:ext cx="3147665" cy="25695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Jeronimo Cevallos el Greco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142984"/>
            <a:ext cx="2110128" cy="23779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8484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2304256"/>
          </a:xfrm>
        </p:spPr>
        <p:txBody>
          <a:bodyPr/>
          <a:lstStyle/>
          <a:p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Автопортрет</a:t>
            </a:r>
            <a:r>
              <a:rPr lang="ru-RU" sz="3600" dirty="0">
                <a:solidFill>
                  <a:srgbClr val="6B6B6B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3600" dirty="0" smtClean="0">
                <a:solidFill>
                  <a:srgbClr val="8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600" dirty="0" smtClean="0">
                <a:solidFill>
                  <a:srgbClr val="6B6B6B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графическое, живописное или скульптурное изображение художника, выполненное им самим с помощью зеркала или системы зеркал.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Автопортрет Винсента ван Гог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404" y="2973705"/>
            <a:ext cx="2592288" cy="3134963"/>
          </a:xfrm>
          <a:prstGeom prst="rect">
            <a:avLst/>
          </a:prstGeom>
          <a:ln w="9525" cap="sq" cmpd="thickThin">
            <a:solidFill>
              <a:srgbClr val="99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146" name="Picture 2" descr="http://upload.wikimedia.org/wikipedia/commons/thumb/5/57/Rembrandt_Harmensz._van_Rijn_132.jpg/200px-Rembrandt_Harmensz._van_Rijn_1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970404"/>
            <a:ext cx="2637948" cy="3244678"/>
          </a:xfrm>
          <a:prstGeom prst="rect">
            <a:avLst/>
          </a:prstGeom>
          <a:ln w="12700" cap="sq" cmpd="thickThin">
            <a:solidFill>
              <a:srgbClr val="99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ile:Possible Self-Portrait of Leonardo da Vinc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8992" y="3000372"/>
            <a:ext cx="2090258" cy="31598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26243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формату портреты различают:</a:t>
            </a:r>
            <a:endParaRPr lang="ru-RU" b="1" u="sng" dirty="0"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головные (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оплечные</a:t>
            </a: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 err="1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погрудные</a:t>
            </a:r>
            <a:endParaRPr lang="ru-RU" sz="4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поясные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 бедра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поколенные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во весь рост</a:t>
            </a:r>
          </a:p>
        </p:txBody>
      </p:sp>
    </p:spTree>
    <p:extLst>
      <p:ext uri="{BB962C8B-B14F-4D97-AF65-F5344CB8AC3E}">
        <p14:creationId xmlns:p14="http://schemas.microsoft.com/office/powerpoint/2010/main" xmlns="" val="16769172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ile:CranachAlbrechtBrandenbu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2357454" cy="253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File:Lucas Cranach d. Ä. - Johann Friedrich I von Sachsen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786190"/>
            <a:ext cx="2571768" cy="254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File:Lucas Cranach d. Ä. 097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14290"/>
            <a:ext cx="2001799" cy="321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File:Lucas Cranach d. Ä. 04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3286124"/>
            <a:ext cx="2120344" cy="313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File:Sargent MadameX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50" y="1214422"/>
            <a:ext cx="2340071" cy="442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034" y="278605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Головной  портрет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635795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Погрудный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портрет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342900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Поясной  портрет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64293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 по бедра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388" y="5857892"/>
            <a:ext cx="2535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Портрет во весь рост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49494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повороту головы портреты бывают:</a:t>
            </a:r>
            <a:endParaRPr lang="ru-RU" b="1" u="sng" dirty="0"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071678"/>
            <a:ext cx="84249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анфас (фр.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face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«с лица»)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четверть поворота направо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или  налево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вполоборота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четверти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профиль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0" descr="File:Nuptial Portrait of a Young Wo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4071942"/>
            <a:ext cx="1714512" cy="2433289"/>
          </a:xfrm>
          <a:prstGeom prst="rect">
            <a:avLst/>
          </a:prstGeom>
          <a:solidFill>
            <a:srgbClr val="FFFFFF">
              <a:shade val="85000"/>
            </a:srgbClr>
          </a:solidFill>
          <a:ln w="12700" cap="sq">
            <a:solidFill>
              <a:srgbClr val="8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File:Leonardo da Vinci - Franchino Gaffurio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1285860"/>
            <a:ext cx="1643074" cy="230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ile:Leonardo da Vinci 04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6062" y="4786322"/>
            <a:ext cx="1614499" cy="17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File:Leonardo da Vinci 04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6578" y="3714752"/>
            <a:ext cx="2071702" cy="278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9063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66872"/>
          </a:xfrm>
        </p:spPr>
        <p:txBody>
          <a:bodyPr/>
          <a:lstStyle/>
          <a:p>
            <a:r>
              <a:rPr lang="ru-RU" sz="54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Задание:</a:t>
            </a:r>
            <a:endParaRPr lang="ru-RU" sz="5400" b="1" dirty="0"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6726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Ваша задача - 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создать  живописный  портрет. Это  может  быть  автопортрет  или  портрет кого-либо  из  близких  тебе  людей. 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  Подумай,  какие  цветовые  сочетания  лучше выразят  характер  и  состояние  души.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s://encrypted-tbn0.gstatic.com/images?q=tbn:ANd9GcQsex4VqDdXZ1SxFwuL36iUWOWU7DgmmWS4tX2qTu7r9zJwSZmqc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143380"/>
            <a:ext cx="1653736" cy="2357454"/>
          </a:xfrm>
          <a:prstGeom prst="rect">
            <a:avLst/>
          </a:prstGeom>
          <a:noFill/>
        </p:spPr>
      </p:pic>
      <p:pic>
        <p:nvPicPr>
          <p:cNvPr id="1032" name="Picture 8" descr="http://pics.livejournal.com/u_chitelka/pic/00097yr4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71472" y="4143380"/>
            <a:ext cx="2059701" cy="2428892"/>
          </a:xfrm>
          <a:prstGeom prst="rect">
            <a:avLst/>
          </a:prstGeom>
          <a:noFill/>
        </p:spPr>
      </p:pic>
      <p:pic>
        <p:nvPicPr>
          <p:cNvPr id="1034" name="Picture 10" descr="http://pics.livejournal.com/u_chitelka/pic/00041kq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40" y="4143380"/>
            <a:ext cx="3286148" cy="23848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88840"/>
            <a:ext cx="8640960" cy="936104"/>
          </a:xfrm>
        </p:spPr>
        <p:txBody>
          <a:bodyPr/>
          <a:lstStyle/>
          <a:p>
            <a:pPr lvl="0">
              <a:defRPr/>
            </a:pPr>
            <a:r>
              <a:rPr lang="ru-RU" sz="28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kern="1200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изображение или описание  какого-либо человека либо группы людей, существующих или существовавших в реальной действительности </a:t>
            </a:r>
            <a:r>
              <a:rPr lang="ru-RU" sz="2800" b="1" kern="1200" dirty="0" smtClean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  <a:t>.</a:t>
            </a:r>
            <a:r>
              <a:rPr lang="en-US" sz="2800" b="1" kern="1200" dirty="0" smtClean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en-US" sz="2800" b="1" kern="1200" dirty="0" smtClean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</a:br>
            <a:r>
              <a:rPr lang="ru-RU" sz="2800" b="1" kern="1200" dirty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  <a:t/>
            </a:r>
            <a:br>
              <a:rPr lang="ru-RU" sz="2800" b="1" kern="1200" dirty="0">
                <a:solidFill>
                  <a:srgbClr val="800000"/>
                </a:solidFill>
                <a:effectLst/>
                <a:latin typeface="Calibri" pitchFamily="34" charset="0"/>
                <a:ea typeface="+mn-ea"/>
                <a:cs typeface="Arial" charset="0"/>
              </a:rPr>
            </a:br>
            <a:r>
              <a:rPr lang="ru-RU" sz="2800" b="1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один из главных жанров живописи, скульптуры, графики, его смысл именно в том, чтобы воспроизвести индивидуальные качества конкретного человека.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221088"/>
            <a:ext cx="8424936" cy="1874912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en-US" sz="2800" b="1" kern="12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kern="1200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2800" b="1" kern="1200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этого жанра происходит от старофранцузского  выражения, означающего "воспроизводить что-либо черта в черту".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416315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2736304" cy="648072"/>
          </a:xfrm>
        </p:spPr>
        <p:txBody>
          <a:bodyPr/>
          <a:lstStyle/>
          <a:p>
            <a:pPr lvl="0">
              <a:defRPr/>
            </a:pPr>
            <a:r>
              <a:rPr lang="ru-RU" sz="3200" b="1" kern="1200" dirty="0" smtClean="0">
                <a:solidFill>
                  <a:srgbClr val="99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акварельный</a:t>
            </a:r>
            <a:endParaRPr lang="ru-RU" sz="3200" b="1" kern="1200" dirty="0">
              <a:solidFill>
                <a:srgbClr val="990000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59832" y="2852936"/>
            <a:ext cx="3024336" cy="79208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9900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4000" b="1" i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427984" y="1556792"/>
            <a:ext cx="0" cy="129614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31840" y="83671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карандашный</a:t>
            </a:r>
            <a:endParaRPr lang="ru-RU" sz="32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2195736" y="1916832"/>
            <a:ext cx="1224136" cy="10801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92080" y="1421488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ГРАВИРОВАННЫЙ</a:t>
            </a:r>
            <a:endParaRPr lang="ru-RU" sz="24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5508104" y="1916832"/>
            <a:ext cx="1296144" cy="108012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5536" y="4725144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ЖИВОПИСНЫЙ</a:t>
            </a:r>
          </a:p>
          <a:p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МАСЛО, ТЕМПЕРА, ГУАШЬ)</a:t>
            </a:r>
            <a:endParaRPr lang="ru-RU" sz="24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195736" y="3573016"/>
            <a:ext cx="1224136" cy="136815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1840" y="436510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СКУЛЬПТУРНЫЙ</a:t>
            </a:r>
            <a:endParaRPr lang="ru-RU" sz="24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427984" y="3645024"/>
            <a:ext cx="0" cy="612068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2080" y="508518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РЕЛЬЕФНЫЙ</a:t>
            </a:r>
          </a:p>
          <a:p>
            <a:r>
              <a:rPr lang="en-US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(на медалях и монетах)</a:t>
            </a:r>
            <a:endParaRPr lang="ru-RU" sz="24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508104" y="3573016"/>
            <a:ext cx="1296144" cy="136815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29292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4" grpId="0"/>
      <p:bldP spid="17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SHAxa3FZcJkaQymAfBerrep8VhWWoTV6tBFJKa8cNG-LVuDs_W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821" y="138505"/>
            <a:ext cx="2103257" cy="2846578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612576" y="2608442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Карандашный портрет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upload.wikimedia.org/wikipedia/commons/thumb/f/f1/Hau_Elena_Pavlovna.jpg/520px-Hau_Elena_Pavlovna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3171" y="186812"/>
            <a:ext cx="2345153" cy="2706564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78645" y="2521257"/>
            <a:ext cx="24961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Акварельный </a:t>
            </a:r>
          </a:p>
          <a:p>
            <a:pPr algn="ctr"/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3" descr="http://upload.wikimedia.org/wikipedia/commons/thumb/e/ea/George_Washington_dollar.jpg/106px-George_Washington_dollar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4207" y="160280"/>
            <a:ext cx="2339747" cy="2733095"/>
          </a:xfrm>
          <a:prstGeom prst="rect">
            <a:avLst/>
          </a:prstGeom>
          <a:solidFill>
            <a:srgbClr val="4F81BD"/>
          </a:solidFill>
          <a:ln w="28575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588224" y="3029089"/>
            <a:ext cx="174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Гравюра</a:t>
            </a:r>
            <a:endParaRPr lang="ru-RU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http://t3.gstatic.com/images?q=tbn:ANd9GcSLjVTrfyzgXJtIrkJgZ6PItYu9AtSZ6Uthw8JVBjSD7sH_z4rcX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472" y="3472529"/>
            <a:ext cx="2020190" cy="2723217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-1" y="5826074"/>
            <a:ext cx="3228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Живописный  портрет</a:t>
            </a:r>
          </a:p>
          <a:p>
            <a:r>
              <a:rPr lang="ru-RU" sz="2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(масло)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http://f10.ifotki.info/org/aa867e94661ee9ec44d07aa2a283b98bbc5f6c12098128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0862" y="3495060"/>
            <a:ext cx="2167462" cy="2887094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635896" y="642939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Рельеф</a:t>
            </a:r>
            <a:endParaRPr lang="ru-RU" sz="2000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6333905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Скульптурный  портрет</a:t>
            </a:r>
            <a:endParaRPr lang="ru-RU" b="1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0" name="Picture 16" descr="http://t1.gstatic.com/images?q=tbn:ANd9GcRUexZL88Az-d0fqDghnaBvdRNaooQr07eOGG8CAJWIjdoLFyZ2j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8106" y="3434731"/>
            <a:ext cx="2167461" cy="2887094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39047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56396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  ПОРТРЕТА:</a:t>
            </a:r>
            <a:endParaRPr lang="ru-RU" sz="4000" b="1" dirty="0"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pPr marL="966788" lvl="1" indent="-495300">
              <a:buClr>
                <a:srgbClr val="E40059"/>
              </a:buClr>
              <a:buSzTx/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Камерный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966788" lvl="1" indent="-495300">
              <a:buClr>
                <a:srgbClr val="E40059"/>
              </a:buClr>
              <a:buSzTx/>
              <a:buFont typeface="Wingdings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Психологический; </a:t>
            </a:r>
          </a:p>
          <a:p>
            <a:pPr marL="966788" lvl="1" indent="-495300">
              <a:buClr>
                <a:srgbClr val="E40059"/>
              </a:buClr>
              <a:buSzTx/>
              <a:buFont typeface="Wingdings" pitchFamily="2" charset="2"/>
              <a:buChar char="Ø"/>
            </a:pP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Социальный;</a:t>
            </a:r>
          </a:p>
          <a:p>
            <a:pPr marL="966788" lvl="1" indent="-495300">
              <a:buClr>
                <a:srgbClr val="E40059"/>
              </a:buClr>
              <a:buSzTx/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Парадный;</a:t>
            </a:r>
          </a:p>
          <a:p>
            <a:pPr marL="966788" lvl="1" indent="-495300">
              <a:buClr>
                <a:srgbClr val="E40059"/>
              </a:buClr>
              <a:buSzTx/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</a:t>
            </a:r>
            <a:r>
              <a:rPr lang="ru-RU" sz="36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двойной, групповой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66788" lvl="1" indent="-495300">
              <a:buClr>
                <a:srgbClr val="E40059"/>
              </a:buClr>
              <a:buSzTx/>
              <a:buFont typeface="Wingdings" pitchFamily="2" charset="2"/>
              <a:buChar char="Ø"/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Автопортрет</a:t>
            </a:r>
            <a:endParaRPr lang="ru-RU" sz="36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56879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3888432"/>
          </a:xfrm>
        </p:spPr>
        <p:txBody>
          <a:bodyPr/>
          <a:lstStyle/>
          <a:p>
            <a:pPr lvl="0" eaLnBrk="0" hangingPunct="0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Камерный  </a:t>
            </a:r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портрет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портрет  использующий  поясное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погрудное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или 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поплечное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изображение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Фигура  в  камерном  портрете обычно  даётся  на  нейтральном  фоне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pic>
        <p:nvPicPr>
          <p:cNvPr id="5" name="Picture 6" descr="kramskoy_tolstoy_o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9552" y="3131633"/>
            <a:ext cx="2592288" cy="32200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http://t3.gstatic.com/images?q=tbn:ANd9GcQ3LhLfASTDt_D20SzQ0bRaKs7SQU7eKAgUMdsMtXsAdMuUSJ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9936" y="3188647"/>
            <a:ext cx="2396666" cy="31184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1.gstatic.com/images?q=tbn:ANd9GcTMybXXKH3auR402F7-sQBYNS5iDLutsX2r-VOoIeM6-VkW3nOf4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2907" y="3188648"/>
            <a:ext cx="2486981" cy="31184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164029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Психологический</a:t>
            </a:r>
            <a:r>
              <a:rPr lang="en-US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портрет</a:t>
            </a:r>
            <a:r>
              <a:rPr lang="ru-RU" sz="3600" b="1" dirty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  <a:r>
              <a:rPr lang="ru-RU" sz="32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8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призван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показать глубину внутреннего мира и переживаний человека, отразить полноту его личности, запечатлеть в мгновении бесконечное движение человеческих чувств и действий.</a:t>
            </a:r>
            <a:b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ge_petrI_o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83568" y="2996952"/>
            <a:ext cx="4176464" cy="3269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http://ic.pics.livejournal.com/malikovaalbina/19314584/54183/54183_original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5" y="2996952"/>
            <a:ext cx="2811089" cy="33123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872660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171400"/>
            <a:ext cx="8784976" cy="1924000"/>
          </a:xfrm>
        </p:spPr>
        <p:txBody>
          <a:bodyPr/>
          <a:lstStyle/>
          <a:p>
            <a:r>
              <a:rPr lang="ru-RU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портрет </a:t>
            </a:r>
            <a: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 smtClean="0">
                <a:solidFill>
                  <a:srgbClr val="8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осмыслить содержание профессиональной деятельности,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проведение свободного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времени, 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дать оценку личности человека, исходя из характеристики среды, в которой он </a:t>
            </a: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проживает</a:t>
            </a:r>
            <a:r>
              <a:rPr lang="ru-RU" sz="28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5" descr="fedotov_zavtrak_o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71600" y="2841435"/>
            <a:ext cx="2808312" cy="37125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6" name="Picture 2" descr="http://library.kiwix.org/wikipedia_ru_all/I/200px-Kiprensky_Davydo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2285" y="2825433"/>
            <a:ext cx="2703884" cy="37719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6874011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56984" cy="2304256"/>
          </a:xfrm>
        </p:spPr>
        <p:txBody>
          <a:bodyPr/>
          <a:lstStyle/>
          <a:p>
            <a:r>
              <a:rPr lang="ru-RU" sz="3600" b="1" u="sng" dirty="0">
                <a:solidFill>
                  <a:srgbClr val="8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Парадный портрет</a:t>
            </a:r>
            <a:r>
              <a:rPr lang="ru-RU" sz="3200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b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портрет, показывающий человека в полный рост, на коне, стоящим или сидящим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Обычно в парадном портрете фигура дается на архитектурном или пейзажном фоне.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brullov_vsadnitsa_op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27584" y="3068959"/>
            <a:ext cx="2448272" cy="3357297"/>
          </a:xfrm>
          <a:noFill/>
        </p:spPr>
      </p:pic>
      <p:pic>
        <p:nvPicPr>
          <p:cNvPr id="5" name="Рисунок 7" descr="1_1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068956"/>
            <a:ext cx="1509611" cy="3323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 Заказать парадный портрет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0152" y="3068958"/>
            <a:ext cx="2448272" cy="332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952856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2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33CC33"/>
      </a:accent1>
      <a:accent2>
        <a:srgbClr val="46562A"/>
      </a:accent2>
      <a:accent3>
        <a:srgbClr val="B2B9AC"/>
      </a:accent3>
      <a:accent4>
        <a:srgbClr val="DADADA"/>
      </a:accent4>
      <a:accent5>
        <a:srgbClr val="ADE2AD"/>
      </a:accent5>
      <a:accent6>
        <a:srgbClr val="3F4D25"/>
      </a:accent6>
      <a:hlink>
        <a:srgbClr val="009999"/>
      </a:hlink>
      <a:folHlink>
        <a:srgbClr val="CC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Башни Кремля мои</Template>
  <TotalTime>401</TotalTime>
  <Words>222</Words>
  <Application>Microsoft Office PowerPoint</Application>
  <PresentationFormat>Экран (4:3)</PresentationFormat>
  <Paragraphs>63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Текстура</vt:lpstr>
      <vt:lpstr> Портрет  в  живописи. Виды  портрета  человека.</vt:lpstr>
      <vt:lpstr>Портрет- изображение или описание  какого-либо человека либо группы людей, существующих или существовавших в реальной действительности .  Портрет – это один из главных жанров живописи, скульптуры, графики, его смысл именно в том, чтобы воспроизвести индивидуальные качества конкретного человека. </vt:lpstr>
      <vt:lpstr>акварельный</vt:lpstr>
      <vt:lpstr>Слайд 4</vt:lpstr>
      <vt:lpstr>ВИДЫ  ПОРТРЕТА:</vt:lpstr>
      <vt:lpstr>   Камерный  портрет -  портрет  использующий  поясное,   погрудное  или  поплечное  изображение.   Фигура  в  камерном  портрете обычно  даётся  на  нейтральном  фоне.</vt:lpstr>
      <vt:lpstr>   Психологический  портрет  призван показать глубину внутреннего мира и переживаний человека, отразить полноту его личности, запечатлеть в мгновении бесконечное движение человеческих чувств и действий. </vt:lpstr>
      <vt:lpstr>  Социальный портрет  позволяет осмыслить содержание профессиональной деятельности,  проведение свободного времени, дать оценку личности человека, исходя из характеристики среды, в которой он проживает.</vt:lpstr>
      <vt:lpstr>Парадный портрет -  портрет, показывающий человека в полный рост, на коне, стоящим или сидящим.  Обычно в парадном портрете фигура дается на архитектурном или пейзажном фоне.</vt:lpstr>
      <vt:lpstr>Индивидуальный, двойной, групповой.</vt:lpstr>
      <vt:lpstr> Автопортрет -  графическое, живописное или скульптурное изображение художника, выполненное им самим с помощью зеркала или системы зеркал.</vt:lpstr>
      <vt:lpstr>По формату портреты различают:</vt:lpstr>
      <vt:lpstr>Слайд 13</vt:lpstr>
      <vt:lpstr>По повороту головы портреты бывают:</vt:lpstr>
      <vt:lpstr>Задание: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1</cp:lastModifiedBy>
  <cp:revision>40</cp:revision>
  <dcterms:created xsi:type="dcterms:W3CDTF">2013-02-11T09:03:24Z</dcterms:created>
  <dcterms:modified xsi:type="dcterms:W3CDTF">2013-02-15T16:05:55Z</dcterms:modified>
</cp:coreProperties>
</file>