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0"/>
  </p:notesMasterIdLst>
  <p:sldIdLst>
    <p:sldId id="256" r:id="rId2"/>
    <p:sldId id="257" r:id="rId3"/>
    <p:sldId id="270" r:id="rId4"/>
    <p:sldId id="271" r:id="rId5"/>
    <p:sldId id="273" r:id="rId6"/>
    <p:sldId id="258" r:id="rId7"/>
    <p:sldId id="274" r:id="rId8"/>
    <p:sldId id="259" r:id="rId9"/>
    <p:sldId id="260" r:id="rId10"/>
    <p:sldId id="261" r:id="rId11"/>
    <p:sldId id="275" r:id="rId12"/>
    <p:sldId id="276" r:id="rId13"/>
    <p:sldId id="262" r:id="rId14"/>
    <p:sldId id="279" r:id="rId15"/>
    <p:sldId id="277" r:id="rId16"/>
    <p:sldId id="263" r:id="rId17"/>
    <p:sldId id="264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52521-94AB-4A3E-B0B4-03C3483C7EF4}" type="datetimeFigureOut">
              <a:rPr lang="ru-RU" smtClean="0"/>
              <a:t>07.03.2019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1A338-DDE7-401F-BB2E-BA1CC4238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409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A338-DDE7-401F-BB2E-BA1CC4238A5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903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C7C9B280-93D0-4A46-9B7E-431C3E3E931C}" type="datetimeFigureOut">
              <a:rPr lang="ru-RU" smtClean="0"/>
              <a:t>07.03.2019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84340F-3A47-48E3-8104-1DB3A1DD0BB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9B280-93D0-4A46-9B7E-431C3E3E931C}" type="datetimeFigureOut">
              <a:rPr lang="ru-RU" smtClean="0"/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4340F-3A47-48E3-8104-1DB3A1DD0BB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C7C9B280-93D0-4A46-9B7E-431C3E3E931C}" type="datetimeFigureOut">
              <a:rPr lang="ru-RU" smtClean="0"/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1F84340F-3A47-48E3-8104-1DB3A1DD0BB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9B280-93D0-4A46-9B7E-431C3E3E931C}" type="datetimeFigureOut">
              <a:rPr lang="ru-RU" smtClean="0"/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84340F-3A47-48E3-8104-1DB3A1DD0BB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9B280-93D0-4A46-9B7E-431C3E3E931C}" type="datetimeFigureOut">
              <a:rPr lang="ru-RU" smtClean="0"/>
              <a:t>07.03.2019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1F84340F-3A47-48E3-8104-1DB3A1DD0BB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7C9B280-93D0-4A46-9B7E-431C3E3E931C}" type="datetimeFigureOut">
              <a:rPr lang="ru-RU" smtClean="0"/>
              <a:t>07.03.2019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F84340F-3A47-48E3-8104-1DB3A1DD0BB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7C9B280-93D0-4A46-9B7E-431C3E3E931C}" type="datetimeFigureOut">
              <a:rPr lang="ru-RU" smtClean="0"/>
              <a:t>07.03.2019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F84340F-3A47-48E3-8104-1DB3A1DD0BB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9B280-93D0-4A46-9B7E-431C3E3E931C}" type="datetimeFigureOut">
              <a:rPr lang="ru-RU" smtClean="0"/>
              <a:t>07.03.2019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84340F-3A47-48E3-8104-1DB3A1DD0BB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9B280-93D0-4A46-9B7E-431C3E3E931C}" type="datetimeFigureOut">
              <a:rPr lang="ru-RU" smtClean="0"/>
              <a:t>07.03.2019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84340F-3A47-48E3-8104-1DB3A1DD0BB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9B280-93D0-4A46-9B7E-431C3E3E931C}" type="datetimeFigureOut">
              <a:rPr lang="ru-RU" smtClean="0"/>
              <a:t>07.03.2019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84340F-3A47-48E3-8104-1DB3A1DD0BB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C7C9B280-93D0-4A46-9B7E-431C3E3E931C}" type="datetimeFigureOut">
              <a:rPr lang="ru-RU" smtClean="0"/>
              <a:t>07.03.2019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1F84340F-3A47-48E3-8104-1DB3A1DD0BB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7C9B280-93D0-4A46-9B7E-431C3E3E931C}" type="datetimeFigureOut">
              <a:rPr lang="ru-RU" smtClean="0"/>
              <a:t>07.03.2019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F84340F-3A47-48E3-8104-1DB3A1DD0BB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nashina.com/tiananmen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844824"/>
            <a:ext cx="6477000" cy="1828800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Живопись </a:t>
            </a:r>
            <a:r>
              <a:rPr lang="ru-RU" sz="6000" dirty="0"/>
              <a:t>К</a:t>
            </a:r>
            <a:r>
              <a:rPr lang="ru-RU" sz="6000" dirty="0" smtClean="0"/>
              <a:t>итая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094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1640" y="1484784"/>
            <a:ext cx="6264696" cy="10801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Стиль Китайской живописи</a:t>
            </a:r>
            <a:endParaRPr lang="ru-RU" sz="4000" dirty="0"/>
          </a:p>
        </p:txBody>
      </p:sp>
      <p:sp>
        <p:nvSpPr>
          <p:cNvPr id="6" name="Стрелка вниз 5"/>
          <p:cNvSpPr/>
          <p:nvPr/>
        </p:nvSpPr>
        <p:spPr>
          <a:xfrm>
            <a:off x="4076582" y="4299194"/>
            <a:ext cx="432048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3502914"/>
            <a:ext cx="6408712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Либеральный </a:t>
            </a:r>
            <a:r>
              <a:rPr lang="ru-RU" sz="3600" dirty="0"/>
              <a:t>стиль живописи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4067944" y="2708920"/>
            <a:ext cx="39604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5157192"/>
            <a:ext cx="6480720" cy="57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Сложно-либеральный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5900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84784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 Сложный стиль — картина нарисована и окрашена аккуратно и упорядоченно, в сложном стиле живописи используется чрезвычайно изысканная манера письма для написания объектов. </a:t>
            </a:r>
          </a:p>
        </p:txBody>
      </p:sp>
    </p:spTree>
    <p:extLst>
      <p:ext uri="{BB962C8B-B14F-4D97-AF65-F5344CB8AC3E}">
        <p14:creationId xmlns:p14="http://schemas.microsoft.com/office/powerpoint/2010/main" val="167161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84784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3200" dirty="0"/>
              <a:t>В либеральном стиле живописи используется свободное написание и краткие штрихи, чтобы описать внешний вид и дух объектов, и выразить ощущения художника.</a:t>
            </a:r>
          </a:p>
        </p:txBody>
      </p:sp>
      <p:pic>
        <p:nvPicPr>
          <p:cNvPr id="1026" name="Picture 2" descr="ÐÐ°ÑÑÐ¸Ð½ÐºÐ¸ Ð¿Ð¾ Ð·Ð°Ð¿ÑÐ¾ÑÑ Ð Ð»Ð¸Ð±ÐµÑÐ°Ð»ÑÐ½Ð¾Ð¼ ÑÑÐ¸Ð»Ðµ Ð¶Ð¸Ð²Ð¾Ð¿Ð¸ÑÐ¸ Ð¸ÑÐ¿Ð¾Ð»ÑÐ·ÑÐµÑÑÑ ÑÐ²Ð¾Ð±Ð¾Ð´Ð½Ð¾Ðµ Ð½Ð°Ð¿Ð¸ÑÐ°Ð½Ð¸Ðµ Ð¸ ÐºÑÐ°ÑÐºÐ¸Ðµ ÑÑÑÐ¸ÑÐ¸, ÑÑÐ¾Ð±Ñ Ð¾Ð¿Ð¸ÑÐ°ÑÑ Ð²Ð½ÐµÑÐ½Ð¸Ð¹ Ð²Ð¸Ð´ Ð¸ Ð´ÑÑ Ð¾Ð±ÑÐµÐºÑÐ¾Ð², Ð¸ Ð²ÑÑÐ°Ð·Ð¸ÑÑ Ð¾ÑÑÑÐµÐ½Ð¸Ñ ÑÑÐ´Ð¾Ð¶Ð½Ð¸Ðº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280" y="3068960"/>
            <a:ext cx="4090581" cy="294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46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Мастер китайской живописи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095256" cy="2404864"/>
          </a:xfrm>
        </p:spPr>
        <p:txBody>
          <a:bodyPr>
            <a:noAutofit/>
          </a:bodyPr>
          <a:lstStyle/>
          <a:p>
            <a:r>
              <a:rPr lang="ru-RU" sz="1600" dirty="0" err="1"/>
              <a:t>Ци</a:t>
            </a:r>
            <a:r>
              <a:rPr lang="ru-RU" sz="1600" dirty="0"/>
              <a:t> </a:t>
            </a:r>
            <a:r>
              <a:rPr lang="ru-RU" sz="1600" dirty="0" err="1"/>
              <a:t>Байши</a:t>
            </a:r>
            <a:r>
              <a:rPr lang="ru-RU" sz="1600" dirty="0"/>
              <a:t> (1863–1957) </a:t>
            </a:r>
            <a:r>
              <a:rPr lang="ru-RU" sz="1600" dirty="0" smtClean="0"/>
              <a:t>один </a:t>
            </a:r>
            <a:r>
              <a:rPr lang="ru-RU" sz="1600" dirty="0"/>
              <a:t>из самых известных китайских художников </a:t>
            </a:r>
            <a:r>
              <a:rPr lang="ru-RU" sz="1600" dirty="0" smtClean="0"/>
              <a:t>современности.</a:t>
            </a:r>
            <a:endParaRPr lang="ru-RU" sz="1600" dirty="0"/>
          </a:p>
          <a:p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68" y="2803333"/>
            <a:ext cx="4009024" cy="3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80928"/>
            <a:ext cx="288032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7984" y="1626787"/>
            <a:ext cx="43040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lvl="0" indent="-320040">
              <a:spcBef>
                <a:spcPts val="700"/>
              </a:spcBef>
              <a:buClr>
                <a:srgbClr val="DD8047"/>
              </a:buClr>
              <a:buSzPct val="60000"/>
              <a:buFont typeface="Wingdings"/>
              <a:buChar char=""/>
            </a:pPr>
            <a:r>
              <a:rPr lang="ru-RU" sz="1600" dirty="0">
                <a:solidFill>
                  <a:prstClr val="black"/>
                </a:solidFill>
              </a:rPr>
              <a:t>Он был универсальным художником,  писал стихи, занимался резьбой по камню, был каллиграфом, а также занимался живописью.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8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1556792"/>
            <a:ext cx="4644008" cy="1800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556792"/>
            <a:ext cx="3960440" cy="4495800"/>
          </a:xfrm>
        </p:spPr>
        <p:txBody>
          <a:bodyPr>
            <a:normAutofit fontScale="47500" lnSpcReduction="20000"/>
          </a:bodyPr>
          <a:lstStyle/>
          <a:p>
            <a:r>
              <a:rPr lang="ru-RU" sz="2800" b="1" i="1" dirty="0"/>
              <a:t>Запутанность линий в узор заплету,</a:t>
            </a:r>
          </a:p>
          <a:p>
            <a:r>
              <a:rPr lang="ru-RU" sz="2800" b="1" i="1" dirty="0"/>
              <a:t>Гуаши коснется кисть тонкая, нежно,</a:t>
            </a:r>
          </a:p>
          <a:p>
            <a:r>
              <a:rPr lang="ru-RU" sz="2800" b="1" i="1" dirty="0"/>
              <a:t>Иероглиф, скользя, ответит листу,</a:t>
            </a:r>
          </a:p>
          <a:p>
            <a:r>
              <a:rPr lang="ru-RU" sz="2800" b="1" i="1" dirty="0"/>
              <a:t>Взлетая, исчертит седую безбрежность.</a:t>
            </a:r>
          </a:p>
          <a:p>
            <a:endParaRPr lang="ru-RU" sz="2800" b="1" i="1" dirty="0"/>
          </a:p>
          <a:p>
            <a:endParaRPr lang="ru-RU" sz="2800" b="1" i="1" dirty="0"/>
          </a:p>
          <a:p>
            <a:r>
              <a:rPr lang="ru-RU" sz="2800" b="1" i="1" dirty="0"/>
              <a:t>Танцуя, в руках возродит наяву,</a:t>
            </a:r>
          </a:p>
          <a:p>
            <a:r>
              <a:rPr lang="ru-RU" sz="2800" b="1" i="1" dirty="0"/>
              <a:t>Штрихами на белом, </a:t>
            </a:r>
            <a:r>
              <a:rPr lang="ru-RU" sz="2800" b="1" i="1" dirty="0" err="1"/>
              <a:t>рассыпится</a:t>
            </a:r>
            <a:r>
              <a:rPr lang="ru-RU" sz="2800" b="1" i="1" dirty="0"/>
              <a:t> четко,</a:t>
            </a:r>
          </a:p>
          <a:p>
            <a:r>
              <a:rPr lang="ru-RU" sz="2800" b="1" i="1" dirty="0"/>
              <a:t>Столбцы потекут, свет, роняя, во тьму</a:t>
            </a:r>
          </a:p>
          <a:p>
            <a:r>
              <a:rPr lang="ru-RU" sz="2800" b="1" i="1" dirty="0"/>
              <a:t>И двери откроют движением кротким.</a:t>
            </a:r>
          </a:p>
          <a:p>
            <a:endParaRPr lang="ru-RU" sz="2800" b="1" i="1" dirty="0"/>
          </a:p>
          <a:p>
            <a:r>
              <a:rPr lang="ru-RU" sz="2800" b="1" i="1" dirty="0"/>
              <a:t>За край, там, где </a:t>
            </a:r>
            <a:r>
              <a:rPr lang="ru-RU" sz="2800" b="1" i="1" dirty="0" err="1"/>
              <a:t>янь</a:t>
            </a:r>
            <a:r>
              <a:rPr lang="ru-RU" sz="2800" b="1" i="1" dirty="0"/>
              <a:t> сочетались и </a:t>
            </a:r>
            <a:r>
              <a:rPr lang="ru-RU" sz="2800" b="1" i="1" dirty="0" err="1"/>
              <a:t>инь</a:t>
            </a:r>
            <a:r>
              <a:rPr lang="ru-RU" sz="2800" b="1" i="1" dirty="0"/>
              <a:t>,</a:t>
            </a:r>
          </a:p>
          <a:p>
            <a:r>
              <a:rPr lang="ru-RU" sz="2800" b="1" i="1" dirty="0"/>
              <a:t>И прошлое с будущим в кружеве вместе</a:t>
            </a:r>
          </a:p>
          <a:p>
            <a:r>
              <a:rPr lang="ru-RU" sz="2800" b="1" i="1" dirty="0"/>
              <a:t>Расскажут нам притчу про мир, что един,</a:t>
            </a:r>
          </a:p>
          <a:p>
            <a:r>
              <a:rPr lang="ru-RU" sz="2800" b="1" i="1" dirty="0"/>
              <a:t>Дробясь, в перекрестках мечты в вечной песне.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4716016" cy="357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78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484784"/>
            <a:ext cx="88569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В течение долгих лет практики, </a:t>
            </a:r>
            <a:r>
              <a:rPr lang="ru-RU" sz="4000" dirty="0" err="1"/>
              <a:t>Ци</a:t>
            </a:r>
            <a:r>
              <a:rPr lang="ru-RU" sz="4000" dirty="0"/>
              <a:t> нашел свой особый, личный стиль. Он был в состоянии изобразить одну и ту же тему в любом стиле. Его работы отличаются тем, что на одной картине </a:t>
            </a:r>
            <a:r>
              <a:rPr lang="ru-RU" sz="4000" dirty="0" smtClean="0"/>
              <a:t>он </a:t>
            </a:r>
            <a:r>
              <a:rPr lang="ru-RU" sz="4000" dirty="0"/>
              <a:t>мог сочетать несколько стилей и методов написания.</a:t>
            </a:r>
          </a:p>
        </p:txBody>
      </p:sp>
    </p:spTree>
    <p:extLst>
      <p:ext uri="{BB962C8B-B14F-4D97-AF65-F5344CB8AC3E}">
        <p14:creationId xmlns:p14="http://schemas.microsoft.com/office/powerpoint/2010/main" val="30196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779" y="2753544"/>
            <a:ext cx="3182455" cy="4104456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  <a:p>
            <a:r>
              <a:rPr lang="ru-RU" dirty="0"/>
              <a:t>Однако, есть и фанаты написания картин на фарфоре</a:t>
            </a:r>
            <a:r>
              <a:rPr lang="ru-RU" dirty="0" smtClean="0"/>
              <a:t>, тарелках  </a:t>
            </a:r>
            <a:r>
              <a:rPr lang="ru-RU" dirty="0"/>
              <a:t>и </a:t>
            </a:r>
            <a:r>
              <a:rPr lang="ru-RU" dirty="0" smtClean="0"/>
              <a:t>блюдах , </a:t>
            </a:r>
            <a:r>
              <a:rPr lang="ru-RU" dirty="0"/>
              <a:t>на них вы также можете найти красивый рисунки, когда будете совершать </a:t>
            </a:r>
            <a:r>
              <a:rPr lang="ru-RU" dirty="0" smtClean="0"/>
              <a:t>покупки на рынках , то </a:t>
            </a:r>
            <a:r>
              <a:rPr lang="ru-RU" dirty="0"/>
              <a:t>сможете увидеть их в некоторых специальных </a:t>
            </a:r>
            <a:r>
              <a:rPr lang="ru-RU" dirty="0" smtClean="0"/>
              <a:t>ресторанах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376" y="3113584"/>
            <a:ext cx="561662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11685"/>
            <a:ext cx="3038518" cy="308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7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09" y="1484784"/>
            <a:ext cx="34884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Кроме того, китайские рисунки иногда выполняют на шелке и даже на стенах многих древних гробниц.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05064"/>
            <a:ext cx="4618783" cy="268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2"/>
            <a:ext cx="465754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31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916832"/>
            <a:ext cx="8892480" cy="1152128"/>
          </a:xfrm>
        </p:spPr>
        <p:txBody>
          <a:bodyPr>
            <a:noAutofit/>
          </a:bodyPr>
          <a:lstStyle/>
          <a:p>
            <a:r>
              <a:rPr lang="ja-JP" altLang="en-US" sz="2000" dirty="0">
                <a:solidFill>
                  <a:srgbClr val="141414"/>
                </a:solidFill>
                <a:latin typeface="Alegreya Sans"/>
              </a:rPr>
              <a:t>中国美术馆 </a:t>
            </a:r>
            <a:r>
              <a:rPr lang="ru-RU" sz="2000" i="1" dirty="0" err="1">
                <a:solidFill>
                  <a:srgbClr val="141414"/>
                </a:solidFill>
                <a:latin typeface="Alegreya Sans"/>
              </a:rPr>
              <a:t>Чжунго</a:t>
            </a:r>
            <a:r>
              <a:rPr lang="ru-RU" sz="2000" i="1" dirty="0">
                <a:solidFill>
                  <a:srgbClr val="141414"/>
                </a:solidFill>
                <a:latin typeface="Alegreya Sans"/>
              </a:rPr>
              <a:t> </a:t>
            </a:r>
            <a:r>
              <a:rPr lang="ru-RU" sz="2000" i="1" dirty="0" err="1" smtClean="0">
                <a:solidFill>
                  <a:srgbClr val="141414"/>
                </a:solidFill>
                <a:latin typeface="Alegreya Sans"/>
              </a:rPr>
              <a:t>Мэйшу</a:t>
            </a:r>
            <a:r>
              <a:rPr lang="ru-RU" sz="2000" i="1" dirty="0" smtClean="0">
                <a:solidFill>
                  <a:srgbClr val="141414"/>
                </a:solidFill>
                <a:latin typeface="Alegreya Sans"/>
              </a:rPr>
              <a:t> </a:t>
            </a:r>
            <a:r>
              <a:rPr lang="ru-RU" sz="2000" i="1" dirty="0" err="1" smtClean="0">
                <a:solidFill>
                  <a:srgbClr val="141414"/>
                </a:solidFill>
                <a:latin typeface="Alegreya Sans"/>
              </a:rPr>
              <a:t>Гуань</a:t>
            </a:r>
            <a:r>
              <a:rPr lang="ru-RU" sz="2000" dirty="0">
                <a:solidFill>
                  <a:srgbClr val="141414"/>
                </a:solidFill>
                <a:latin typeface="Alegreya Sans"/>
              </a:rPr>
              <a:t>, </a:t>
            </a:r>
            <a:r>
              <a:rPr lang="en-US" sz="2000" dirty="0">
                <a:solidFill>
                  <a:srgbClr val="141414"/>
                </a:solidFill>
                <a:latin typeface="Alegreya Sans"/>
              </a:rPr>
              <a:t>National Art Museum of </a:t>
            </a:r>
            <a:r>
              <a:rPr lang="en-US" sz="2000" dirty="0" smtClean="0">
                <a:solidFill>
                  <a:srgbClr val="141414"/>
                </a:solidFill>
                <a:latin typeface="Alegreya Sans"/>
              </a:rPr>
              <a:t>China— </a:t>
            </a:r>
            <a:r>
              <a:rPr lang="ru-RU" sz="2000" dirty="0">
                <a:solidFill>
                  <a:srgbClr val="141414"/>
                </a:solidFill>
                <a:latin typeface="Alegreya Sans"/>
              </a:rPr>
              <a:t>место, которое непременно нужно посетить в Пекине</a:t>
            </a:r>
            <a:r>
              <a:rPr lang="ru-RU" sz="2000" dirty="0" smtClean="0">
                <a:solidFill>
                  <a:srgbClr val="141414"/>
                </a:solidFill>
                <a:latin typeface="Alegreya Sans"/>
              </a:rPr>
              <a:t>.</a:t>
            </a:r>
            <a:r>
              <a:rPr lang="ru-RU" sz="2000" dirty="0">
                <a:solidFill>
                  <a:srgbClr val="141414"/>
                </a:solidFill>
                <a:latin typeface="Alegreya Sans"/>
              </a:rPr>
              <a:t> Он не так знаменит, как Национальный музей Китая, расположенный на </a:t>
            </a:r>
            <a:r>
              <a:rPr lang="ru-RU" sz="2000" u="sng" dirty="0">
                <a:solidFill>
                  <a:srgbClr val="474747"/>
                </a:solidFill>
                <a:latin typeface="Alegreya Sans"/>
                <a:hlinkClick r:id="rId2"/>
              </a:rPr>
              <a:t>площади Тяньаньмэнь</a:t>
            </a:r>
            <a:r>
              <a:rPr lang="ru-RU" sz="2000" dirty="0">
                <a:solidFill>
                  <a:srgbClr val="141414"/>
                </a:solidFill>
                <a:latin typeface="Alegreya Sans"/>
              </a:rPr>
              <a:t>. Однако если вы хотите познакомится с классическим и современным китайским искусством, увидеть очень необычные работы — вам сюда. Иностранцев и приезжих здесь немного, в стенах музея царит очень приятная атмосфера.</a:t>
            </a:r>
            <a:endParaRPr lang="ru-RU" sz="2000" b="1" i="1" dirty="0"/>
          </a:p>
        </p:txBody>
      </p:sp>
      <p:sp>
        <p:nvSpPr>
          <p:cNvPr id="4" name="AutoShape 2" descr="ÐÑÐ·ÐµÐ¹ Ð¸Ð·Ð¾Ð±ÑÐ°Ð·Ð¸ÑÐµÐ»ÑÐ½ÑÑ Ð¸ÑÐºÑÑÑÑÐ² ÐÐ¸ÑÐ°Ñ, ÐÐµÐºÐ¸Ð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3016"/>
            <a:ext cx="7236296" cy="2311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61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Китайскую живопись также называют традиционной китайской живописью. </a:t>
            </a:r>
            <a:r>
              <a:rPr lang="ru-RU" dirty="0" smtClean="0"/>
              <a:t>Живопись Китая   </a:t>
            </a:r>
            <a:r>
              <a:rPr lang="ru-RU" dirty="0"/>
              <a:t>восходит к периоду неолита, около восьми тысяч лет </a:t>
            </a:r>
            <a:r>
              <a:rPr lang="ru-RU" dirty="0" smtClean="0"/>
              <a:t>назад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01008"/>
            <a:ext cx="394648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84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798"/>
            <a:ext cx="3735773" cy="266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7605" y="1628799"/>
            <a:ext cx="4320000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dirty="0">
                <a:solidFill>
                  <a:sysClr val="windowText" lastClr="000000"/>
                </a:solidFill>
              </a:rPr>
              <a:t>Найденная на раскопках цветная керамика с нарисованными животными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7" y="4211637"/>
            <a:ext cx="3830873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23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5400675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2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96363"/>
            <a:ext cx="4083756" cy="336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8032" y="206084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 Показывает </a:t>
            </a:r>
            <a:r>
              <a:rPr lang="ru-RU" sz="2800" dirty="0"/>
              <a:t>что в период неолита китайцы уже начали использовать кисти для рисования</a:t>
            </a:r>
          </a:p>
        </p:txBody>
      </p:sp>
    </p:spTree>
    <p:extLst>
      <p:ext uri="{BB962C8B-B14F-4D97-AF65-F5344CB8AC3E}">
        <p14:creationId xmlns:p14="http://schemas.microsoft.com/office/powerpoint/2010/main" val="205542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Китайской Живописи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Китайская живопись </a:t>
            </a:r>
            <a:r>
              <a:rPr lang="ru-RU" dirty="0" smtClean="0"/>
              <a:t>тесно </a:t>
            </a:r>
            <a:r>
              <a:rPr lang="ru-RU" dirty="0"/>
              <a:t>связана с </a:t>
            </a:r>
            <a:r>
              <a:rPr lang="ru-RU" dirty="0" smtClean="0"/>
              <a:t>китайской каллиграфией, </a:t>
            </a:r>
            <a:r>
              <a:rPr lang="ru-RU" dirty="0"/>
              <a:t>потому что в обоих видах искусства используются линии. Китайцы превратили простые линии в высоко развитые формы искусства.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600201"/>
            <a:ext cx="8063808" cy="154076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Они могут быть прямыми или изогнутыми, твердыми или мягкими, толстыми или тонкими, бледными или темными, и краска может быть сухим или текущей. Использование линий и штрихов является одним из элементов, которые наделяют китайскую живопись своими уникальными качествами.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04854"/>
            <a:ext cx="6461448" cy="3634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26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Традиционная китайская живопись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383288" cy="4495800"/>
          </a:xfrm>
        </p:spPr>
        <p:txBody>
          <a:bodyPr>
            <a:noAutofit/>
          </a:bodyPr>
          <a:lstStyle/>
          <a:p>
            <a:r>
              <a:rPr lang="ru-RU" sz="2400" dirty="0"/>
              <a:t>представляет собой сочетание в одной </a:t>
            </a:r>
            <a:r>
              <a:rPr lang="ru-RU" sz="2400" dirty="0" smtClean="0"/>
              <a:t>картине </a:t>
            </a:r>
            <a:r>
              <a:rPr lang="ru-RU" sz="2400" dirty="0"/>
              <a:t>несколько искусств — поэзии, каллиграфии, живописи, гравировки и печати.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515" y="1916832"/>
            <a:ext cx="413027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39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2735216" cy="4495800"/>
          </a:xfrm>
        </p:spPr>
        <p:txBody>
          <a:bodyPr>
            <a:normAutofit/>
          </a:bodyPr>
          <a:lstStyle/>
          <a:p>
            <a:r>
              <a:rPr lang="ru-RU" sz="2800" dirty="0"/>
              <a:t>В живописи Древнего Китая художники часто изображали сосны, бамбук и сливы.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628800"/>
            <a:ext cx="4934322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58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410</TotalTime>
  <Words>445</Words>
  <Application>Microsoft Office PowerPoint</Application>
  <PresentationFormat>Экран (4:3)</PresentationFormat>
  <Paragraphs>40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Обычная</vt:lpstr>
      <vt:lpstr>Живопись Китая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Китайской Живописи</vt:lpstr>
      <vt:lpstr>Презентация PowerPoint</vt:lpstr>
      <vt:lpstr>Традиционная китайская живопись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 китайской живописи</vt:lpstr>
      <vt:lpstr>Презентация PowerPoint</vt:lpstr>
      <vt:lpstr>Презентация PowerPoint</vt:lpstr>
      <vt:lpstr>Презентация PowerPoint</vt:lpstr>
      <vt:lpstr>Презентация PowerPoint</vt:lpstr>
      <vt:lpstr>中国美术馆 Чжунго Мэйшу Гуань, National Art Museum of China— место, которое непременно нужно посетить в Пекине. Он не так знаменит, как Национальный музей Китая, расположенный на площади Тяньаньмэнь. Однако если вы хотите познакомится с классическим и современным китайским искусством, увидеть очень необычные работы — вам сюда. Иностранцев и приезжих здесь немного, в стенах музея царит очень приятная атмосфера.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Живопись Китая</dc:title>
  <dc:creator>Милана</dc:creator>
  <cp:lastModifiedBy>Анна</cp:lastModifiedBy>
  <cp:revision>21</cp:revision>
  <dcterms:created xsi:type="dcterms:W3CDTF">2019-01-11T12:47:28Z</dcterms:created>
  <dcterms:modified xsi:type="dcterms:W3CDTF">2019-03-07T05:27:32Z</dcterms:modified>
</cp:coreProperties>
</file>